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Calibri (MS)" charset="1" panose="020F0502020204030204"/>
      <p:regular r:id="rId24"/>
    </p:embeddedFont>
    <p:embeddedFont>
      <p:font typeface="Times New Roman Bold" charset="1" panose="02020803070505020304"/>
      <p:regular r:id="rId25"/>
    </p:embeddedFont>
    <p:embeddedFont>
      <p:font typeface="Arial" charset="1" panose="020B0604020202020204"/>
      <p:regular r:id="rId26"/>
    </p:embeddedFont>
    <p:embeddedFont>
      <p:font typeface="Calibri (MS) Bold" charset="1" panose="020F0702030404030204"/>
      <p:regular r:id="rId27"/>
    </p:embeddedFont>
    <p:embeddedFont>
      <p:font typeface="Arial Bold" charset="1" panose="020B0704020202020204"/>
      <p:regular r:id="rId28"/>
    </p:embeddedFont>
    <p:embeddedFont>
      <p:font typeface="Times New Roman" charset="1" panose="020206030504050203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jpe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47937" y="872642"/>
            <a:ext cx="15772857" cy="4278420"/>
            <a:chOff x="0" y="0"/>
            <a:chExt cx="21030476" cy="5704561"/>
          </a:xfrm>
        </p:grpSpPr>
        <p:sp>
          <p:nvSpPr>
            <p:cNvPr name="Freeform 3" id="3"/>
            <p:cNvSpPr/>
            <p:nvPr/>
          </p:nvSpPr>
          <p:spPr>
            <a:xfrm flipH="false" flipV="false" rot="0">
              <a:off x="0" y="0"/>
              <a:ext cx="21030481" cy="5704560"/>
            </a:xfrm>
            <a:custGeom>
              <a:avLst/>
              <a:gdLst/>
              <a:ahLst/>
              <a:cxnLst/>
              <a:rect r="r" b="b" t="t" l="l"/>
              <a:pathLst>
                <a:path h="5704560" w="21030481">
                  <a:moveTo>
                    <a:pt x="0" y="0"/>
                  </a:moveTo>
                  <a:lnTo>
                    <a:pt x="21030481" y="0"/>
                  </a:lnTo>
                  <a:lnTo>
                    <a:pt x="21030481" y="5704560"/>
                  </a:lnTo>
                  <a:lnTo>
                    <a:pt x="0" y="5704560"/>
                  </a:lnTo>
                  <a:close/>
                </a:path>
              </a:pathLst>
            </a:custGeom>
            <a:solidFill>
              <a:srgbClr val="000000">
                <a:alpha val="0"/>
              </a:srgbClr>
            </a:solidFill>
            <a:ln w="12700">
              <a:solidFill>
                <a:srgbClr val="000000"/>
              </a:solidFill>
            </a:ln>
          </p:spPr>
        </p:sp>
        <p:sp>
          <p:nvSpPr>
            <p:cNvPr name="TextBox 4" id="4"/>
            <p:cNvSpPr txBox="true"/>
            <p:nvPr/>
          </p:nvSpPr>
          <p:spPr>
            <a:xfrm>
              <a:off x="0" y="-85725"/>
              <a:ext cx="21030476" cy="5790286"/>
            </a:xfrm>
            <a:prstGeom prst="rect">
              <a:avLst/>
            </a:prstGeom>
          </p:spPr>
          <p:txBody>
            <a:bodyPr anchor="b" rtlCol="false" tIns="0" lIns="0" bIns="0" rIns="0"/>
            <a:lstStyle/>
            <a:p>
              <a:pPr algn="ctr">
                <a:lnSpc>
                  <a:spcPts val="9720"/>
                </a:lnSpc>
              </a:pPr>
              <a:r>
                <a:rPr lang="en-US" sz="9000">
                  <a:solidFill>
                    <a:srgbClr val="000000"/>
                  </a:solidFill>
                  <a:latin typeface="Calibri (MS)"/>
                  <a:ea typeface="Calibri (MS)"/>
                  <a:cs typeface="Calibri (MS)"/>
                  <a:sym typeface="Calibri (MS)"/>
                </a:rPr>
                <a:t>Agentic AI Hackathon: Building Intelligent Agents with IBM Granite and LangFlow</a:t>
              </a:r>
            </a:p>
          </p:txBody>
        </p:sp>
      </p:grpSp>
      <p:grpSp>
        <p:nvGrpSpPr>
          <p:cNvPr name="Group 5" id="5"/>
          <p:cNvGrpSpPr/>
          <p:nvPr/>
        </p:nvGrpSpPr>
        <p:grpSpPr>
          <a:xfrm rot="0">
            <a:off x="503815" y="9473222"/>
            <a:ext cx="17279998" cy="464401"/>
            <a:chOff x="0" y="0"/>
            <a:chExt cx="23039997" cy="619201"/>
          </a:xfrm>
        </p:grpSpPr>
        <p:sp>
          <p:nvSpPr>
            <p:cNvPr name="Freeform 6" id="6"/>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79523" y="473621"/>
            <a:ext cx="12128583" cy="571500"/>
          </a:xfrm>
          <a:prstGeom prst="rect">
            <a:avLst/>
          </a:prstGeom>
        </p:spPr>
        <p:txBody>
          <a:bodyPr anchor="t" rtlCol="false" tIns="0" lIns="0" bIns="0" rIns="0">
            <a:spAutoFit/>
          </a:bodyPr>
          <a:lstStyle/>
          <a:p>
            <a:pPr algn="ctr">
              <a:lnSpc>
                <a:spcPts val="4320"/>
              </a:lnSpc>
            </a:pPr>
            <a:r>
              <a:rPr lang="en-US" sz="3600" b="true">
                <a:solidFill>
                  <a:srgbClr val="000000"/>
                </a:solidFill>
                <a:latin typeface="Arial Bold"/>
                <a:ea typeface="Arial Bold"/>
                <a:cs typeface="Arial Bold"/>
                <a:sym typeface="Arial Bold"/>
              </a:rPr>
              <a:t>Langflow Design</a:t>
            </a:r>
          </a:p>
        </p:txBody>
      </p:sp>
      <p:grpSp>
        <p:nvGrpSpPr>
          <p:cNvPr name="Group 3" id="3"/>
          <p:cNvGrpSpPr/>
          <p:nvPr/>
        </p:nvGrpSpPr>
        <p:grpSpPr>
          <a:xfrm rot="0">
            <a:off x="503815" y="9473222"/>
            <a:ext cx="17279998" cy="464401"/>
            <a:chOff x="0" y="0"/>
            <a:chExt cx="23039997" cy="619201"/>
          </a:xfrm>
        </p:grpSpPr>
        <p:sp>
          <p:nvSpPr>
            <p:cNvPr name="Freeform 4" id="4"/>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grpSp>
        <p:nvGrpSpPr>
          <p:cNvPr name="Group 5" id="5"/>
          <p:cNvGrpSpPr/>
          <p:nvPr/>
        </p:nvGrpSpPr>
        <p:grpSpPr>
          <a:xfrm rot="0">
            <a:off x="809996" y="1187996"/>
            <a:ext cx="16739997" cy="8137798"/>
            <a:chOff x="0" y="0"/>
            <a:chExt cx="22319996" cy="10850397"/>
          </a:xfrm>
        </p:grpSpPr>
        <p:sp>
          <p:nvSpPr>
            <p:cNvPr name="Freeform 6" id="6"/>
            <p:cNvSpPr/>
            <p:nvPr/>
          </p:nvSpPr>
          <p:spPr>
            <a:xfrm flipH="false" flipV="false" rot="0">
              <a:off x="0" y="0"/>
              <a:ext cx="22319996" cy="10850372"/>
            </a:xfrm>
            <a:custGeom>
              <a:avLst/>
              <a:gdLst/>
              <a:ahLst/>
              <a:cxnLst/>
              <a:rect r="r" b="b" t="t" l="l"/>
              <a:pathLst>
                <a:path h="10850372" w="22319996">
                  <a:moveTo>
                    <a:pt x="0" y="0"/>
                  </a:moveTo>
                  <a:lnTo>
                    <a:pt x="22319996" y="0"/>
                  </a:lnTo>
                  <a:lnTo>
                    <a:pt x="22319996" y="10850372"/>
                  </a:lnTo>
                  <a:lnTo>
                    <a:pt x="0" y="10850372"/>
                  </a:lnTo>
                  <a:lnTo>
                    <a:pt x="0" y="0"/>
                  </a:lnTo>
                  <a:close/>
                </a:path>
              </a:pathLst>
            </a:custGeom>
            <a:blipFill>
              <a:blip r:embed="rId3"/>
              <a:stretch>
                <a:fillRect l="0" t="-2383" r="0" b="-2383"/>
              </a:stretch>
            </a:blipFill>
          </p:spPr>
        </p:sp>
      </p:gr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06225" y="456343"/>
            <a:ext cx="8863022" cy="700878"/>
          </a:xfrm>
          <a:prstGeom prst="rect">
            <a:avLst/>
          </a:prstGeom>
        </p:spPr>
        <p:txBody>
          <a:bodyPr anchor="t" rtlCol="false" tIns="0" lIns="0" bIns="0" rIns="0">
            <a:spAutoFit/>
          </a:bodyPr>
          <a:lstStyle/>
          <a:p>
            <a:pPr algn="l">
              <a:lnSpc>
                <a:spcPts val="4320"/>
              </a:lnSpc>
            </a:pPr>
            <a:r>
              <a:rPr lang="en-US" sz="3600" b="true">
                <a:solidFill>
                  <a:srgbClr val="051D3A"/>
                </a:solidFill>
                <a:latin typeface="Arial Bold"/>
                <a:ea typeface="Arial Bold"/>
                <a:cs typeface="Arial Bold"/>
                <a:sym typeface="Arial Bold"/>
              </a:rPr>
              <a:t>Langflow component Used </a:t>
            </a:r>
          </a:p>
        </p:txBody>
      </p:sp>
      <p:sp>
        <p:nvSpPr>
          <p:cNvPr name="TextBox 3" id="3"/>
          <p:cNvSpPr txBox="true"/>
          <p:nvPr/>
        </p:nvSpPr>
        <p:spPr>
          <a:xfrm rot="0">
            <a:off x="630003" y="1115473"/>
            <a:ext cx="13055403" cy="3577485"/>
          </a:xfrm>
          <a:prstGeom prst="rect">
            <a:avLst/>
          </a:prstGeom>
        </p:spPr>
        <p:txBody>
          <a:bodyPr anchor="t" rtlCol="false" tIns="0" lIns="0" bIns="0" rIns="0">
            <a:spAutoFit/>
          </a:bodyPr>
          <a:lstStyle/>
          <a:p>
            <a:pPr algn="l">
              <a:lnSpc>
                <a:spcPts val="2520"/>
              </a:lnSpc>
            </a:pPr>
          </a:p>
          <a:p>
            <a:pPr algn="l">
              <a:lnSpc>
                <a:spcPts val="2520"/>
              </a:lnSpc>
            </a:pPr>
            <a:r>
              <a:rPr lang="en-US" sz="2100">
                <a:solidFill>
                  <a:srgbClr val="000000"/>
                </a:solidFill>
                <a:latin typeface="Arial"/>
                <a:ea typeface="Arial"/>
                <a:cs typeface="Arial"/>
                <a:sym typeface="Arial"/>
              </a:rPr>
              <a:t>1) Chat </a:t>
            </a:r>
            <a:r>
              <a:rPr lang="en-US" sz="2100" b="true">
                <a:solidFill>
                  <a:srgbClr val="000000"/>
                </a:solidFill>
                <a:latin typeface="Arial Bold"/>
                <a:ea typeface="Arial Bold"/>
                <a:cs typeface="Arial Bold"/>
                <a:sym typeface="Arial Bold"/>
              </a:rPr>
              <a:t>Input</a:t>
            </a:r>
            <a:r>
              <a:rPr lang="en-US" sz="2100">
                <a:solidFill>
                  <a:srgbClr val="000000"/>
                </a:solidFill>
                <a:latin typeface="Arial"/>
                <a:ea typeface="Arial"/>
                <a:cs typeface="Arial"/>
                <a:sym typeface="Arial"/>
              </a:rPr>
              <a:t> – CSV file content from Frontend</a:t>
            </a:r>
          </a:p>
          <a:p>
            <a:pPr algn="l">
              <a:lnSpc>
                <a:spcPts val="2520"/>
              </a:lnSpc>
            </a:pPr>
          </a:p>
          <a:p>
            <a:pPr algn="l">
              <a:lnSpc>
                <a:spcPts val="2520"/>
              </a:lnSpc>
            </a:pPr>
            <a:r>
              <a:rPr lang="en-US" sz="2100">
                <a:solidFill>
                  <a:srgbClr val="000000"/>
                </a:solidFill>
                <a:latin typeface="Arial"/>
                <a:ea typeface="Arial"/>
                <a:cs typeface="Arial"/>
                <a:sym typeface="Arial"/>
              </a:rPr>
              <a:t>2) IBM watsonx AI </a:t>
            </a:r>
            <a:r>
              <a:rPr lang="en-US" sz="2100" b="true">
                <a:solidFill>
                  <a:srgbClr val="000000"/>
                </a:solidFill>
                <a:latin typeface="Arial Bold"/>
                <a:ea typeface="Arial Bold"/>
                <a:cs typeface="Arial Bold"/>
                <a:sym typeface="Arial Bold"/>
              </a:rPr>
              <a:t>Agent</a:t>
            </a:r>
          </a:p>
          <a:p>
            <a:pPr algn="l">
              <a:lnSpc>
                <a:spcPts val="2520"/>
              </a:lnSpc>
            </a:pPr>
          </a:p>
          <a:p>
            <a:pPr algn="l">
              <a:lnSpc>
                <a:spcPts val="2520"/>
              </a:lnSpc>
            </a:pPr>
            <a:r>
              <a:rPr lang="en-US" sz="2100">
                <a:solidFill>
                  <a:srgbClr val="000000"/>
                </a:solidFill>
                <a:latin typeface="Arial"/>
                <a:ea typeface="Arial"/>
                <a:cs typeface="Arial"/>
                <a:sym typeface="Arial"/>
              </a:rPr>
              <a:t>3) </a:t>
            </a:r>
            <a:r>
              <a:rPr lang="en-US" sz="2100" b="true">
                <a:solidFill>
                  <a:srgbClr val="000000"/>
                </a:solidFill>
                <a:latin typeface="Arial Bold"/>
                <a:ea typeface="Arial Bold"/>
                <a:cs typeface="Arial Bold"/>
                <a:sym typeface="Arial Bold"/>
              </a:rPr>
              <a:t>File</a:t>
            </a:r>
            <a:r>
              <a:rPr lang="en-US" sz="2100">
                <a:solidFill>
                  <a:srgbClr val="000000"/>
                </a:solidFill>
                <a:latin typeface="Arial"/>
                <a:ea typeface="Arial"/>
                <a:cs typeface="Arial"/>
                <a:sym typeface="Arial"/>
              </a:rPr>
              <a:t> component: Uploading of CSV data files.</a:t>
            </a:r>
          </a:p>
          <a:p>
            <a:pPr algn="l">
              <a:lnSpc>
                <a:spcPts val="2520"/>
              </a:lnSpc>
            </a:pPr>
          </a:p>
          <a:p>
            <a:pPr algn="l">
              <a:lnSpc>
                <a:spcPts val="2520"/>
              </a:lnSpc>
            </a:pPr>
            <a:r>
              <a:rPr lang="en-US" sz="2100">
                <a:solidFill>
                  <a:srgbClr val="000000"/>
                </a:solidFill>
                <a:latin typeface="Arial"/>
                <a:ea typeface="Arial"/>
                <a:cs typeface="Arial"/>
                <a:sym typeface="Arial"/>
              </a:rPr>
              <a:t>4)  Watsonx </a:t>
            </a:r>
            <a:r>
              <a:rPr lang="en-US" sz="2100" b="true">
                <a:solidFill>
                  <a:srgbClr val="000000"/>
                </a:solidFill>
                <a:latin typeface="Arial Bold"/>
                <a:ea typeface="Arial Bold"/>
                <a:cs typeface="Arial Bold"/>
                <a:sym typeface="Arial Bold"/>
              </a:rPr>
              <a:t>Embedding</a:t>
            </a:r>
            <a:r>
              <a:rPr lang="en-US" sz="2100">
                <a:solidFill>
                  <a:srgbClr val="000000"/>
                </a:solidFill>
                <a:latin typeface="Arial"/>
                <a:ea typeface="Arial"/>
                <a:cs typeface="Arial"/>
                <a:sym typeface="Arial"/>
              </a:rPr>
              <a:t> Model</a:t>
            </a:r>
          </a:p>
          <a:p>
            <a:pPr algn="l">
              <a:lnSpc>
                <a:spcPts val="2520"/>
              </a:lnSpc>
            </a:pPr>
          </a:p>
          <a:p>
            <a:pPr algn="l">
              <a:lnSpc>
                <a:spcPts val="2520"/>
              </a:lnSpc>
            </a:pPr>
            <a:r>
              <a:rPr lang="en-US" sz="2100">
                <a:solidFill>
                  <a:srgbClr val="000000"/>
                </a:solidFill>
                <a:latin typeface="Arial"/>
                <a:ea typeface="Arial"/>
                <a:cs typeface="Arial"/>
                <a:sym typeface="Arial"/>
              </a:rPr>
              <a:t>5) Chat </a:t>
            </a:r>
            <a:r>
              <a:rPr lang="en-US" sz="2100" b="true">
                <a:solidFill>
                  <a:srgbClr val="000000"/>
                </a:solidFill>
                <a:latin typeface="Arial Bold"/>
                <a:ea typeface="Arial Bold"/>
                <a:cs typeface="Arial Bold"/>
                <a:sym typeface="Arial Bold"/>
              </a:rPr>
              <a:t>output</a:t>
            </a:r>
            <a:r>
              <a:rPr lang="en-US" sz="2100">
                <a:solidFill>
                  <a:srgbClr val="000000"/>
                </a:solidFill>
                <a:latin typeface="Arial"/>
                <a:ea typeface="Arial"/>
                <a:cs typeface="Arial"/>
                <a:sym typeface="Arial"/>
              </a:rPr>
              <a:t> : Text output on Summary, Anomoly Detection, Recommendation on the processed data.</a:t>
            </a:r>
          </a:p>
          <a:p>
            <a:pPr algn="l">
              <a:lnSpc>
                <a:spcPts val="2520"/>
              </a:lnSpc>
            </a:pP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
        <p:nvSpPr>
          <p:cNvPr name="TextBox 6" id="6"/>
          <p:cNvSpPr txBox="true"/>
          <p:nvPr/>
        </p:nvSpPr>
        <p:spPr>
          <a:xfrm rot="0">
            <a:off x="630003" y="5204746"/>
            <a:ext cx="6059700" cy="584416"/>
          </a:xfrm>
          <a:prstGeom prst="rect">
            <a:avLst/>
          </a:prstGeom>
        </p:spPr>
        <p:txBody>
          <a:bodyPr anchor="t" rtlCol="false" tIns="0" lIns="0" bIns="0" rIns="0">
            <a:spAutoFit/>
          </a:bodyPr>
          <a:lstStyle/>
          <a:p>
            <a:pPr algn="l">
              <a:lnSpc>
                <a:spcPts val="4320"/>
              </a:lnSpc>
            </a:pPr>
            <a:r>
              <a:rPr lang="en-US" sz="3600" b="true">
                <a:solidFill>
                  <a:srgbClr val="051D3A"/>
                </a:solidFill>
                <a:latin typeface="Arial Bold"/>
                <a:ea typeface="Arial Bold"/>
                <a:cs typeface="Arial Bold"/>
                <a:sym typeface="Arial Bold"/>
              </a:rPr>
              <a:t>Fullstack Implementation: </a:t>
            </a:r>
          </a:p>
        </p:txBody>
      </p:sp>
      <p:sp>
        <p:nvSpPr>
          <p:cNvPr name="TextBox 7" id="7"/>
          <p:cNvSpPr txBox="true"/>
          <p:nvPr/>
        </p:nvSpPr>
        <p:spPr>
          <a:xfrm rot="0">
            <a:off x="894598" y="5705475"/>
            <a:ext cx="13055403" cy="3577485"/>
          </a:xfrm>
          <a:prstGeom prst="rect">
            <a:avLst/>
          </a:prstGeom>
        </p:spPr>
        <p:txBody>
          <a:bodyPr anchor="t" rtlCol="false" tIns="0" lIns="0" bIns="0" rIns="0">
            <a:spAutoFit/>
          </a:bodyPr>
          <a:lstStyle/>
          <a:p>
            <a:pPr algn="l">
              <a:lnSpc>
                <a:spcPts val="2520"/>
              </a:lnSpc>
            </a:pPr>
          </a:p>
          <a:p>
            <a:pPr algn="l">
              <a:lnSpc>
                <a:spcPts val="2520"/>
              </a:lnSpc>
            </a:pPr>
            <a:r>
              <a:rPr lang="en-US" sz="2100" b="true">
                <a:solidFill>
                  <a:srgbClr val="000000"/>
                </a:solidFill>
                <a:latin typeface="Arial Bold"/>
                <a:ea typeface="Arial Bold"/>
                <a:cs typeface="Arial Bold"/>
                <a:sym typeface="Arial Bold"/>
              </a:rPr>
              <a:t>FRONTEND</a:t>
            </a:r>
            <a:r>
              <a:rPr lang="en-US" sz="2100">
                <a:solidFill>
                  <a:srgbClr val="000000"/>
                </a:solidFill>
                <a:latin typeface="Arial"/>
                <a:ea typeface="Arial"/>
                <a:cs typeface="Arial"/>
                <a:sym typeface="Arial"/>
              </a:rPr>
              <a:t>:</a:t>
            </a:r>
          </a:p>
          <a:p>
            <a:pPr algn="l">
              <a:lnSpc>
                <a:spcPts val="2520"/>
              </a:lnSpc>
            </a:pPr>
            <a:r>
              <a:rPr lang="en-US" sz="2100">
                <a:solidFill>
                  <a:srgbClr val="000000"/>
                </a:solidFill>
                <a:latin typeface="Arial"/>
                <a:ea typeface="Arial"/>
                <a:cs typeface="Arial"/>
                <a:sym typeface="Arial"/>
              </a:rPr>
              <a:t>	1) File Upload: CSV file</a:t>
            </a:r>
          </a:p>
          <a:p>
            <a:pPr algn="l">
              <a:lnSpc>
                <a:spcPts val="2520"/>
              </a:lnSpc>
            </a:pPr>
            <a:r>
              <a:rPr lang="en-US" sz="2100">
                <a:solidFill>
                  <a:srgbClr val="000000"/>
                </a:solidFill>
                <a:latin typeface="Arial"/>
                <a:ea typeface="Arial"/>
                <a:cs typeface="Arial"/>
                <a:sym typeface="Arial"/>
              </a:rPr>
              <a:t>	2) Output: Chart Visualisation on Time Series Data</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BACKEND</a:t>
            </a:r>
            <a:r>
              <a:rPr lang="en-US" sz="2100">
                <a:solidFill>
                  <a:srgbClr val="000000"/>
                </a:solidFill>
                <a:latin typeface="Arial"/>
                <a:ea typeface="Arial"/>
                <a:cs typeface="Arial"/>
                <a:sym typeface="Arial"/>
              </a:rPr>
              <a:t>:</a:t>
            </a:r>
          </a:p>
          <a:p>
            <a:pPr algn="l">
              <a:lnSpc>
                <a:spcPts val="2520"/>
              </a:lnSpc>
            </a:pPr>
            <a:r>
              <a:rPr lang="en-US" sz="2100">
                <a:solidFill>
                  <a:srgbClr val="000000"/>
                </a:solidFill>
                <a:latin typeface="Arial"/>
                <a:ea typeface="Arial"/>
                <a:cs typeface="Arial"/>
                <a:sym typeface="Arial"/>
              </a:rPr>
              <a:t>	1) Text parsing</a:t>
            </a:r>
          </a:p>
          <a:p>
            <a:pPr algn="l">
              <a:lnSpc>
                <a:spcPts val="2520"/>
              </a:lnSpc>
            </a:pPr>
            <a:r>
              <a:rPr lang="en-US" sz="2100">
                <a:solidFill>
                  <a:srgbClr val="000000"/>
                </a:solidFill>
                <a:latin typeface="Arial"/>
                <a:ea typeface="Arial"/>
                <a:cs typeface="Arial"/>
                <a:sym typeface="Arial"/>
              </a:rPr>
              <a:t>	2)Text preprocessing</a:t>
            </a:r>
          </a:p>
          <a:p>
            <a:pPr algn="l">
              <a:lnSpc>
                <a:spcPts val="2520"/>
              </a:lnSpc>
            </a:pPr>
            <a:r>
              <a:rPr lang="en-US" sz="2100">
                <a:solidFill>
                  <a:srgbClr val="000000"/>
                </a:solidFill>
                <a:latin typeface="Arial"/>
                <a:ea typeface="Arial"/>
                <a:cs typeface="Arial"/>
                <a:sym typeface="Arial"/>
              </a:rPr>
              <a:t>	3) Interacting with Langflow as Middleware</a:t>
            </a:r>
          </a:p>
          <a:p>
            <a:pPr algn="l">
              <a:lnSpc>
                <a:spcPts val="2520"/>
              </a:lnSpc>
            </a:pPr>
            <a:r>
              <a:rPr lang="en-US" sz="2100">
                <a:solidFill>
                  <a:srgbClr val="000000"/>
                </a:solidFill>
                <a:latin typeface="Arial"/>
                <a:ea typeface="Arial"/>
                <a:cs typeface="Arial"/>
                <a:sym typeface="Arial"/>
              </a:rPr>
              <a:t>	4) Text output on Summary, Anomoly Detection, Recommendation on the processed data</a:t>
            </a:r>
          </a:p>
          <a:p>
            <a:pPr algn="l">
              <a:lnSpc>
                <a:spcPts val="2520"/>
              </a:lnSpc>
            </a:pP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3815" y="9473222"/>
            <a:ext cx="17279998" cy="464401"/>
            <a:chOff x="0" y="0"/>
            <a:chExt cx="23039997" cy="619201"/>
          </a:xfrm>
        </p:grpSpPr>
        <p:sp>
          <p:nvSpPr>
            <p:cNvPr name="Freeform 3" id="3"/>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grpSp>
        <p:nvGrpSpPr>
          <p:cNvPr name="Group 4" id="4"/>
          <p:cNvGrpSpPr/>
          <p:nvPr/>
        </p:nvGrpSpPr>
        <p:grpSpPr>
          <a:xfrm rot="1800">
            <a:off x="927183" y="274320"/>
            <a:ext cx="16653062" cy="8857078"/>
            <a:chOff x="0" y="0"/>
            <a:chExt cx="22204083" cy="11809438"/>
          </a:xfrm>
        </p:grpSpPr>
        <p:sp>
          <p:nvSpPr>
            <p:cNvPr name="Freeform 5" id="5"/>
            <p:cNvSpPr/>
            <p:nvPr/>
          </p:nvSpPr>
          <p:spPr>
            <a:xfrm flipH="false" flipV="false" rot="0">
              <a:off x="0" y="0"/>
              <a:ext cx="22204045" cy="11809476"/>
            </a:xfrm>
            <a:custGeom>
              <a:avLst/>
              <a:gdLst/>
              <a:ahLst/>
              <a:cxnLst/>
              <a:rect r="r" b="b" t="t" l="l"/>
              <a:pathLst>
                <a:path h="11809476" w="22204045">
                  <a:moveTo>
                    <a:pt x="0" y="0"/>
                  </a:moveTo>
                  <a:lnTo>
                    <a:pt x="22204045" y="0"/>
                  </a:lnTo>
                  <a:lnTo>
                    <a:pt x="22204045" y="11809476"/>
                  </a:lnTo>
                  <a:lnTo>
                    <a:pt x="0" y="11809476"/>
                  </a:lnTo>
                  <a:lnTo>
                    <a:pt x="0" y="0"/>
                  </a:lnTo>
                  <a:close/>
                </a:path>
              </a:pathLst>
            </a:custGeom>
            <a:blipFill>
              <a:blip r:embed="rId3"/>
              <a:stretch>
                <a:fillRect l="0" t="-1" r="0" b="-1"/>
              </a:stretch>
            </a:blipFill>
          </p:spPr>
        </p:sp>
      </p:gr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3815" y="9473222"/>
            <a:ext cx="17279998" cy="464401"/>
            <a:chOff x="0" y="0"/>
            <a:chExt cx="23039997" cy="619201"/>
          </a:xfrm>
        </p:grpSpPr>
        <p:sp>
          <p:nvSpPr>
            <p:cNvPr name="Freeform 3" id="3"/>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grpSp>
        <p:nvGrpSpPr>
          <p:cNvPr name="Group 4" id="4"/>
          <p:cNvGrpSpPr/>
          <p:nvPr/>
        </p:nvGrpSpPr>
        <p:grpSpPr>
          <a:xfrm rot="0">
            <a:off x="1349997" y="174965"/>
            <a:ext cx="15390000" cy="9067676"/>
            <a:chOff x="0" y="0"/>
            <a:chExt cx="20520000" cy="12090235"/>
          </a:xfrm>
        </p:grpSpPr>
        <p:sp>
          <p:nvSpPr>
            <p:cNvPr name="Freeform 5" id="5"/>
            <p:cNvSpPr/>
            <p:nvPr/>
          </p:nvSpPr>
          <p:spPr>
            <a:xfrm flipH="false" flipV="false" rot="0">
              <a:off x="0" y="0"/>
              <a:ext cx="20520025" cy="12090273"/>
            </a:xfrm>
            <a:custGeom>
              <a:avLst/>
              <a:gdLst/>
              <a:ahLst/>
              <a:cxnLst/>
              <a:rect r="r" b="b" t="t" l="l"/>
              <a:pathLst>
                <a:path h="12090273" w="20520025">
                  <a:moveTo>
                    <a:pt x="0" y="0"/>
                  </a:moveTo>
                  <a:lnTo>
                    <a:pt x="20520025" y="0"/>
                  </a:lnTo>
                  <a:lnTo>
                    <a:pt x="20520025" y="12090273"/>
                  </a:lnTo>
                  <a:lnTo>
                    <a:pt x="0" y="12090273"/>
                  </a:lnTo>
                  <a:lnTo>
                    <a:pt x="0" y="0"/>
                  </a:lnTo>
                  <a:close/>
                </a:path>
              </a:pathLst>
            </a:custGeom>
            <a:blipFill>
              <a:blip r:embed="rId3"/>
              <a:stretch>
                <a:fillRect l="0" t="-2" r="0" b="-2"/>
              </a:stretch>
            </a:blipFill>
          </p:spPr>
        </p:sp>
      </p:gr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3815" y="9473222"/>
            <a:ext cx="17279998" cy="464401"/>
            <a:chOff x="0" y="0"/>
            <a:chExt cx="23039997" cy="619201"/>
          </a:xfrm>
        </p:grpSpPr>
        <p:sp>
          <p:nvSpPr>
            <p:cNvPr name="Freeform 3" id="3"/>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grpSp>
        <p:nvGrpSpPr>
          <p:cNvPr name="Group 4" id="4"/>
          <p:cNvGrpSpPr/>
          <p:nvPr/>
        </p:nvGrpSpPr>
        <p:grpSpPr>
          <a:xfrm rot="6600">
            <a:off x="58864" y="395278"/>
            <a:ext cx="18166680" cy="8604904"/>
            <a:chOff x="0" y="0"/>
            <a:chExt cx="24222240" cy="11473205"/>
          </a:xfrm>
        </p:grpSpPr>
        <p:sp>
          <p:nvSpPr>
            <p:cNvPr name="Freeform 5" id="5"/>
            <p:cNvSpPr/>
            <p:nvPr/>
          </p:nvSpPr>
          <p:spPr>
            <a:xfrm flipH="false" flipV="false" rot="0">
              <a:off x="0" y="0"/>
              <a:ext cx="24222202" cy="11473180"/>
            </a:xfrm>
            <a:custGeom>
              <a:avLst/>
              <a:gdLst/>
              <a:ahLst/>
              <a:cxnLst/>
              <a:rect r="r" b="b" t="t" l="l"/>
              <a:pathLst>
                <a:path h="11473180" w="24222202">
                  <a:moveTo>
                    <a:pt x="0" y="0"/>
                  </a:moveTo>
                  <a:lnTo>
                    <a:pt x="24222202" y="0"/>
                  </a:lnTo>
                  <a:lnTo>
                    <a:pt x="24222202" y="11473180"/>
                  </a:lnTo>
                  <a:lnTo>
                    <a:pt x="0" y="11473180"/>
                  </a:lnTo>
                  <a:lnTo>
                    <a:pt x="0" y="0"/>
                  </a:lnTo>
                  <a:close/>
                </a:path>
              </a:pathLst>
            </a:custGeom>
            <a:blipFill>
              <a:blip r:embed="rId3"/>
              <a:stretch>
                <a:fillRect l="0" t="-2" r="0" b="-2"/>
              </a:stretch>
            </a:blipFill>
          </p:spPr>
        </p:sp>
      </p:grpSp>
    </p:spTree>
  </p:cSld>
  <p:clrMapOvr>
    <a:masterClrMapping/>
  </p:clrMapOvr>
  <p:transition spd="fast">
    <p:fade/>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27905" y="259785"/>
            <a:ext cx="9665999" cy="1427178"/>
          </a:xfrm>
          <a:prstGeom prst="rect">
            <a:avLst/>
          </a:prstGeom>
        </p:spPr>
        <p:txBody>
          <a:bodyPr anchor="t" rtlCol="false" tIns="0" lIns="0" bIns="0" rIns="0">
            <a:spAutoFit/>
          </a:bodyPr>
          <a:lstStyle/>
          <a:p>
            <a:pPr algn="l">
              <a:lnSpc>
                <a:spcPts val="9891"/>
              </a:lnSpc>
            </a:pPr>
            <a:r>
              <a:rPr lang="en-US" sz="5250" b="true">
                <a:solidFill>
                  <a:srgbClr val="051D3A"/>
                </a:solidFill>
                <a:latin typeface="Times New Roman Bold"/>
                <a:ea typeface="Times New Roman Bold"/>
                <a:cs typeface="Times New Roman Bold"/>
                <a:sym typeface="Times New Roman Bold"/>
              </a:rPr>
              <a:t>Future Scope </a:t>
            </a:r>
          </a:p>
        </p:txBody>
      </p:sp>
      <p:sp>
        <p:nvSpPr>
          <p:cNvPr name="TextBox 3" id="3"/>
          <p:cNvSpPr txBox="true"/>
          <p:nvPr/>
        </p:nvSpPr>
        <p:spPr>
          <a:xfrm rot="0">
            <a:off x="1032481" y="1881330"/>
            <a:ext cx="16006143" cy="6624209"/>
          </a:xfrm>
          <a:prstGeom prst="rect">
            <a:avLst/>
          </a:prstGeom>
        </p:spPr>
        <p:txBody>
          <a:bodyPr anchor="t" rtlCol="false" tIns="0" lIns="0" bIns="0" rIns="0">
            <a:spAutoFit/>
          </a:bodyPr>
          <a:lstStyle/>
          <a:p>
            <a:pPr algn="l">
              <a:lnSpc>
                <a:spcPts val="5394"/>
              </a:lnSpc>
            </a:pPr>
            <a:r>
              <a:rPr lang="en-US" sz="2775" b="true">
                <a:solidFill>
                  <a:srgbClr val="2B3541"/>
                </a:solidFill>
                <a:latin typeface="Times New Roman Bold"/>
                <a:ea typeface="Times New Roman Bold"/>
                <a:cs typeface="Times New Roman Bold"/>
                <a:sym typeface="Times New Roman Bold"/>
              </a:rPr>
              <a:t>Real-time Sensor Integration</a:t>
            </a:r>
            <a:r>
              <a:rPr lang="en-US" sz="2775">
                <a:solidFill>
                  <a:srgbClr val="2B3541"/>
                </a:solidFill>
                <a:latin typeface="Times New Roman"/>
                <a:ea typeface="Times New Roman"/>
                <a:cs typeface="Times New Roman"/>
                <a:sym typeface="Times New Roman"/>
              </a:rPr>
              <a:t> - Connect directly to city traffic sensors for live analysis instead of CSV uploads.</a:t>
            </a:r>
          </a:p>
          <a:p>
            <a:pPr algn="l">
              <a:lnSpc>
                <a:spcPts val="5394"/>
              </a:lnSpc>
            </a:pPr>
            <a:r>
              <a:rPr lang="en-US" sz="2775" b="true">
                <a:solidFill>
                  <a:srgbClr val="2B3541"/>
                </a:solidFill>
                <a:latin typeface="Times New Roman Bold"/>
                <a:ea typeface="Times New Roman Bold"/>
                <a:cs typeface="Times New Roman Bold"/>
                <a:sym typeface="Times New Roman Bold"/>
              </a:rPr>
              <a:t>Multi-city Comparison Dashboard</a:t>
            </a:r>
            <a:r>
              <a:rPr lang="en-US" sz="2775">
                <a:solidFill>
                  <a:srgbClr val="2B3541"/>
                </a:solidFill>
                <a:latin typeface="Times New Roman"/>
                <a:ea typeface="Times New Roman"/>
                <a:cs typeface="Times New Roman"/>
                <a:sym typeface="Times New Roman"/>
              </a:rPr>
              <a:t> - Enable planners to benchmark their city's traffic patterns against similar urban areas.</a:t>
            </a:r>
          </a:p>
          <a:p>
            <a:pPr algn="l">
              <a:lnSpc>
                <a:spcPts val="5394"/>
              </a:lnSpc>
            </a:pPr>
            <a:r>
              <a:rPr lang="en-US" sz="2775" b="true">
                <a:solidFill>
                  <a:srgbClr val="2B3541"/>
                </a:solidFill>
                <a:latin typeface="Times New Roman Bold"/>
                <a:ea typeface="Times New Roman Bold"/>
                <a:cs typeface="Times New Roman Bold"/>
                <a:sym typeface="Times New Roman Bold"/>
              </a:rPr>
              <a:t>Mobile App for Field Teams</a:t>
            </a:r>
            <a:r>
              <a:rPr lang="en-US" sz="2775">
                <a:solidFill>
                  <a:srgbClr val="2B3541"/>
                </a:solidFill>
                <a:latin typeface="Times New Roman"/>
                <a:ea typeface="Times New Roman"/>
                <a:cs typeface="Times New Roman"/>
                <a:sym typeface="Times New Roman"/>
              </a:rPr>
              <a:t> - iOS/Android app for traffic engineers to access insights on-site during road inspections</a:t>
            </a:r>
          </a:p>
          <a:p>
            <a:pPr algn="l">
              <a:lnSpc>
                <a:spcPts val="5394"/>
              </a:lnSpc>
            </a:pPr>
            <a:r>
              <a:rPr lang="en-US" sz="2775" b="true">
                <a:solidFill>
                  <a:srgbClr val="2B3541"/>
                </a:solidFill>
                <a:latin typeface="Times New Roman Bold"/>
                <a:ea typeface="Times New Roman Bold"/>
                <a:cs typeface="Times New Roman Bold"/>
                <a:sym typeface="Times New Roman Bold"/>
              </a:rPr>
              <a:t>Integration with Traffic Signal Systems</a:t>
            </a:r>
            <a:r>
              <a:rPr lang="en-US" sz="2775">
                <a:solidFill>
                  <a:srgbClr val="2B3541"/>
                </a:solidFill>
                <a:latin typeface="Times New Roman"/>
                <a:ea typeface="Times New Roman"/>
                <a:cs typeface="Times New Roman"/>
                <a:sym typeface="Times New Roman"/>
              </a:rPr>
              <a:t> - Provide API for adaptive signal timing systems (advisory recommendations only)</a:t>
            </a:r>
          </a:p>
          <a:p>
            <a:pPr algn="l">
              <a:lnSpc>
                <a:spcPts val="5394"/>
              </a:lnSpc>
            </a:pPr>
            <a:r>
              <a:rPr lang="en-US" sz="2775" b="true">
                <a:solidFill>
                  <a:srgbClr val="2B3541"/>
                </a:solidFill>
                <a:latin typeface="Times New Roman Bold"/>
                <a:ea typeface="Times New Roman Bold"/>
                <a:cs typeface="Times New Roman Bold"/>
                <a:sym typeface="Times New Roman Bold"/>
              </a:rPr>
              <a:t>Weather Data Correlation</a:t>
            </a:r>
            <a:r>
              <a:rPr lang="en-US" sz="2775">
                <a:solidFill>
                  <a:srgbClr val="2B3541"/>
                </a:solidFill>
                <a:latin typeface="Times New Roman"/>
                <a:ea typeface="Times New Roman"/>
                <a:cs typeface="Times New Roman"/>
                <a:sym typeface="Times New Roman"/>
              </a:rPr>
              <a:t> - Incorporate IBM Weather Company data to correlate traffic anomalies with weather events</a:t>
            </a:r>
          </a:p>
          <a:p>
            <a:pPr algn="l">
              <a:lnSpc>
                <a:spcPts val="5394"/>
              </a:lnSpc>
            </a:pPr>
            <a:r>
              <a:rPr lang="en-US" sz="2775" b="true">
                <a:solidFill>
                  <a:srgbClr val="2B3541"/>
                </a:solidFill>
                <a:latin typeface="Times New Roman Bold"/>
                <a:ea typeface="Times New Roman Bold"/>
                <a:cs typeface="Times New Roman Bold"/>
                <a:sym typeface="Times New Roman Bold"/>
              </a:rPr>
              <a:t>Public Transit Integration</a:t>
            </a:r>
            <a:r>
              <a:rPr lang="en-US" sz="2775">
                <a:solidFill>
                  <a:srgbClr val="2B3541"/>
                </a:solidFill>
                <a:latin typeface="Times New Roman"/>
                <a:ea typeface="Times New Roman"/>
                <a:cs typeface="Times New Roman"/>
                <a:sym typeface="Times New Roman"/>
              </a:rPr>
              <a:t> - Analyze how public transit schedules affect road congestion patterns.</a:t>
            </a:r>
          </a:p>
          <a:p>
            <a:pPr algn="l">
              <a:lnSpc>
                <a:spcPts val="5394"/>
              </a:lnSpc>
            </a:pPr>
          </a:p>
          <a:p>
            <a:pPr algn="l">
              <a:lnSpc>
                <a:spcPts val="5394"/>
              </a:lnSpc>
            </a:pPr>
            <a:r>
              <a:rPr lang="en-US" sz="2775">
                <a:solidFill>
                  <a:srgbClr val="2B3541"/>
                </a:solidFill>
                <a:latin typeface="Times New Roman"/>
                <a:ea typeface="Times New Roman"/>
                <a:cs typeface="Times New Roman"/>
                <a:sym typeface="Times New Roman"/>
              </a:rPr>
              <a:t> </a:t>
            </a:r>
          </a:p>
        </p:txBody>
      </p:sp>
      <p:sp>
        <p:nvSpPr>
          <p:cNvPr name="TextBox 4" id="4"/>
          <p:cNvSpPr txBox="true"/>
          <p:nvPr/>
        </p:nvSpPr>
        <p:spPr>
          <a:xfrm rot="0">
            <a:off x="1827905" y="4830813"/>
            <a:ext cx="11202295" cy="1358132"/>
          </a:xfrm>
          <a:prstGeom prst="rect">
            <a:avLst/>
          </a:prstGeom>
        </p:spPr>
        <p:txBody>
          <a:bodyPr anchor="t" rtlCol="false" tIns="0" lIns="0" bIns="0" rIns="0">
            <a:spAutoFit/>
          </a:bodyPr>
          <a:lstStyle/>
          <a:p>
            <a:pPr algn="l">
              <a:lnSpc>
                <a:spcPts val="5394"/>
              </a:lnSpc>
            </a:pPr>
            <a:r>
              <a:rPr lang="en-US" sz="2775">
                <a:solidFill>
                  <a:srgbClr val="2B3541"/>
                </a:solidFill>
                <a:latin typeface="Times New Roman"/>
                <a:ea typeface="Times New Roman"/>
                <a:cs typeface="Times New Roman"/>
                <a:sym typeface="Times New Roman"/>
              </a:rPr>
              <a:t>·</a:t>
            </a:r>
          </a:p>
        </p:txBody>
      </p:sp>
      <p:sp>
        <p:nvSpPr>
          <p:cNvPr name="TextBox 5" id="5"/>
          <p:cNvSpPr txBox="true"/>
          <p:nvPr/>
        </p:nvSpPr>
        <p:spPr>
          <a:xfrm rot="0">
            <a:off x="1827905" y="6383846"/>
            <a:ext cx="11202295" cy="1358132"/>
          </a:xfrm>
          <a:prstGeom prst="rect">
            <a:avLst/>
          </a:prstGeom>
        </p:spPr>
        <p:txBody>
          <a:bodyPr anchor="t" rtlCol="false" tIns="0" lIns="0" bIns="0" rIns="0">
            <a:spAutoFit/>
          </a:bodyPr>
          <a:lstStyle/>
          <a:p>
            <a:pPr algn="l">
              <a:lnSpc>
                <a:spcPts val="5394"/>
              </a:lnSpc>
            </a:pPr>
            <a:r>
              <a:rPr lang="en-US" sz="2775">
                <a:solidFill>
                  <a:srgbClr val="2B3541"/>
                </a:solidFill>
                <a:latin typeface="Times New Roman"/>
                <a:ea typeface="Times New Roman"/>
                <a:cs typeface="Times New Roman"/>
                <a:sym typeface="Times New Roman"/>
              </a:rPr>
              <a:t>·</a:t>
            </a:r>
          </a:p>
        </p:txBody>
      </p:sp>
      <p:grpSp>
        <p:nvGrpSpPr>
          <p:cNvPr name="Group 6" id="6"/>
          <p:cNvGrpSpPr/>
          <p:nvPr/>
        </p:nvGrpSpPr>
        <p:grpSpPr>
          <a:xfrm rot="0">
            <a:off x="503815" y="9473222"/>
            <a:ext cx="17279998" cy="464401"/>
            <a:chOff x="0" y="0"/>
            <a:chExt cx="23039997" cy="619201"/>
          </a:xfrm>
        </p:grpSpPr>
        <p:sp>
          <p:nvSpPr>
            <p:cNvPr name="Freeform 7" id="7"/>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27905" y="259785"/>
            <a:ext cx="9665999" cy="1163193"/>
          </a:xfrm>
          <a:prstGeom prst="rect">
            <a:avLst/>
          </a:prstGeom>
        </p:spPr>
        <p:txBody>
          <a:bodyPr anchor="t" rtlCol="false" tIns="0" lIns="0" bIns="0" rIns="0">
            <a:spAutoFit/>
          </a:bodyPr>
          <a:lstStyle/>
          <a:p>
            <a:pPr algn="l">
              <a:lnSpc>
                <a:spcPts val="9891"/>
              </a:lnSpc>
            </a:pPr>
            <a:r>
              <a:rPr lang="en-US" sz="5250" b="true">
                <a:solidFill>
                  <a:srgbClr val="051D3A"/>
                </a:solidFill>
                <a:latin typeface="Times New Roman Bold"/>
                <a:ea typeface="Times New Roman Bold"/>
                <a:cs typeface="Times New Roman Bold"/>
                <a:sym typeface="Times New Roman Bold"/>
              </a:rPr>
              <a:t>GitHub Link</a:t>
            </a:r>
          </a:p>
        </p:txBody>
      </p:sp>
      <p:sp>
        <p:nvSpPr>
          <p:cNvPr name="TextBox 3" id="3"/>
          <p:cNvSpPr txBox="true"/>
          <p:nvPr/>
        </p:nvSpPr>
        <p:spPr>
          <a:xfrm rot="0">
            <a:off x="1028700" y="1852755"/>
            <a:ext cx="16410061" cy="8231052"/>
          </a:xfrm>
          <a:prstGeom prst="rect">
            <a:avLst/>
          </a:prstGeom>
        </p:spPr>
        <p:txBody>
          <a:bodyPr anchor="t" rtlCol="false" tIns="0" lIns="0" bIns="0" rIns="0">
            <a:spAutoFit/>
          </a:bodyPr>
          <a:lstStyle/>
          <a:p>
            <a:pPr algn="l">
              <a:lnSpc>
                <a:spcPts val="5944"/>
              </a:lnSpc>
            </a:pPr>
            <a:r>
              <a:rPr lang="en-US" sz="3058" b="true">
                <a:solidFill>
                  <a:srgbClr val="2B3541"/>
                </a:solidFill>
                <a:latin typeface="Times New Roman Bold"/>
                <a:ea typeface="Times New Roman Bold"/>
                <a:cs typeface="Times New Roman Bold"/>
                <a:sym typeface="Times New Roman Bold"/>
              </a:rPr>
              <a:t>Repository Link:</a:t>
            </a:r>
          </a:p>
          <a:p>
            <a:pPr algn="l">
              <a:lnSpc>
                <a:spcPts val="5361"/>
              </a:lnSpc>
            </a:pPr>
            <a:r>
              <a:rPr lang="en-US" sz="2758">
                <a:solidFill>
                  <a:srgbClr val="2B3541"/>
                </a:solidFill>
                <a:latin typeface="Times New Roman"/>
                <a:ea typeface="Times New Roman"/>
                <a:cs typeface="Times New Roman"/>
                <a:sym typeface="Times New Roman"/>
              </a:rPr>
              <a:t>https://github.com/Vedantha-V-V/traffic-pattern-analyser</a:t>
            </a:r>
          </a:p>
          <a:p>
            <a:pPr algn="l">
              <a:lnSpc>
                <a:spcPts val="5361"/>
              </a:lnSpc>
            </a:pPr>
          </a:p>
          <a:p>
            <a:pPr algn="l">
              <a:lnSpc>
                <a:spcPts val="5944"/>
              </a:lnSpc>
            </a:pPr>
            <a:r>
              <a:rPr lang="en-US" sz="3058" b="true">
                <a:solidFill>
                  <a:srgbClr val="2B3541"/>
                </a:solidFill>
                <a:latin typeface="Times New Roman Bold"/>
                <a:ea typeface="Times New Roman Bold"/>
                <a:cs typeface="Times New Roman Bold"/>
                <a:sym typeface="Times New Roman Bold"/>
              </a:rPr>
              <a:t>Repository Contents:</a:t>
            </a:r>
          </a:p>
          <a:p>
            <a:pPr algn="l">
              <a:lnSpc>
                <a:spcPts val="5361"/>
              </a:lnSpc>
            </a:pPr>
            <a:r>
              <a:rPr lang="en-US" sz="2758">
                <a:solidFill>
                  <a:srgbClr val="2B3541"/>
                </a:solidFill>
                <a:latin typeface="Times New Roman"/>
                <a:ea typeface="Times New Roman"/>
                <a:cs typeface="Times New Roman"/>
                <a:sym typeface="Times New Roman"/>
              </a:rPr>
              <a:t>/backend - FastAPI backend application</a:t>
            </a:r>
          </a:p>
          <a:p>
            <a:pPr algn="l">
              <a:lnSpc>
                <a:spcPts val="5361"/>
              </a:lnSpc>
            </a:pPr>
            <a:r>
              <a:rPr lang="en-US" sz="2758">
                <a:solidFill>
                  <a:srgbClr val="2B3541"/>
                </a:solidFill>
                <a:latin typeface="Times New Roman"/>
                <a:ea typeface="Times New Roman"/>
                <a:cs typeface="Times New Roman"/>
                <a:sym typeface="Times New Roman"/>
              </a:rPr>
              <a:t>/frontend - React application folder</a:t>
            </a:r>
          </a:p>
          <a:p>
            <a:pPr algn="l">
              <a:lnSpc>
                <a:spcPts val="5361"/>
              </a:lnSpc>
            </a:pPr>
            <a:r>
              <a:rPr lang="en-US" sz="2758">
                <a:solidFill>
                  <a:srgbClr val="2B3541"/>
                </a:solidFill>
                <a:latin typeface="Times New Roman"/>
                <a:ea typeface="Times New Roman"/>
                <a:cs typeface="Times New Roman"/>
                <a:sym typeface="Times New Roman"/>
              </a:rPr>
              <a:t>Problem-Statement.pdf - Problem statement document</a:t>
            </a:r>
          </a:p>
          <a:p>
            <a:pPr algn="l">
              <a:lnSpc>
                <a:spcPts val="5361"/>
              </a:lnSpc>
            </a:pPr>
            <a:r>
              <a:rPr lang="en-US" sz="2758">
                <a:solidFill>
                  <a:srgbClr val="2B3541"/>
                </a:solidFill>
                <a:latin typeface="Times New Roman"/>
                <a:ea typeface="Times New Roman"/>
                <a:cs typeface="Times New Roman"/>
                <a:sym typeface="Times New Roman"/>
              </a:rPr>
              <a:t>Traffic-Pattern-Analysis.ppt - Project presentation</a:t>
            </a:r>
          </a:p>
          <a:p>
            <a:pPr algn="l">
              <a:lnSpc>
                <a:spcPts val="5361"/>
              </a:lnSpc>
            </a:pPr>
            <a:r>
              <a:rPr lang="en-US" sz="2758">
                <a:solidFill>
                  <a:srgbClr val="2B3541"/>
                </a:solidFill>
                <a:latin typeface="Times New Roman"/>
                <a:ea typeface="Times New Roman"/>
                <a:cs typeface="Times New Roman"/>
                <a:sym typeface="Times New Roman"/>
              </a:rPr>
              <a:t>README.md - Setup instructions and project documentation</a:t>
            </a:r>
          </a:p>
          <a:p>
            <a:pPr algn="l">
              <a:lnSpc>
                <a:spcPts val="5361"/>
              </a:lnSpc>
            </a:pPr>
          </a:p>
          <a:p>
            <a:pPr algn="l">
              <a:lnSpc>
                <a:spcPts val="5361"/>
              </a:lnSpc>
            </a:pPr>
          </a:p>
          <a:p>
            <a:pPr algn="l">
              <a:lnSpc>
                <a:spcPts val="5361"/>
              </a:lnSpc>
            </a:pPr>
            <a:r>
              <a:rPr lang="en-US" sz="2758">
                <a:solidFill>
                  <a:srgbClr val="2B3541"/>
                </a:solidFill>
                <a:latin typeface="Times New Roman"/>
                <a:ea typeface="Times New Roman"/>
                <a:cs typeface="Times New Roman"/>
                <a:sym typeface="Times New Roman"/>
              </a:rPr>
              <a:t> </a:t>
            </a:r>
          </a:p>
        </p:txBody>
      </p:sp>
      <p:sp>
        <p:nvSpPr>
          <p:cNvPr name="TextBox 4" id="4"/>
          <p:cNvSpPr txBox="true"/>
          <p:nvPr/>
        </p:nvSpPr>
        <p:spPr>
          <a:xfrm rot="0">
            <a:off x="1827905" y="7936354"/>
            <a:ext cx="11202295" cy="783574"/>
          </a:xfrm>
          <a:prstGeom prst="rect">
            <a:avLst/>
          </a:prstGeom>
        </p:spPr>
        <p:txBody>
          <a:bodyPr anchor="t" rtlCol="false" tIns="0" lIns="0" bIns="0" rIns="0">
            <a:spAutoFit/>
          </a:bodyPr>
          <a:lstStyle/>
          <a:p>
            <a:pPr algn="l">
              <a:lnSpc>
                <a:spcPts val="5394"/>
              </a:lnSpc>
            </a:pPr>
            <a:r>
              <a:rPr lang="en-US" sz="2775">
                <a:solidFill>
                  <a:srgbClr val="2B3541"/>
                </a:solidFill>
                <a:latin typeface="Times New Roman"/>
                <a:ea typeface="Times New Roman"/>
                <a:cs typeface="Times New Roman"/>
                <a:sym typeface="Times New Roman"/>
              </a:rPr>
              <a:t>·</a:t>
            </a:r>
          </a:p>
        </p:txBody>
      </p:sp>
      <p:grpSp>
        <p:nvGrpSpPr>
          <p:cNvPr name="Group 5" id="5"/>
          <p:cNvGrpSpPr/>
          <p:nvPr/>
        </p:nvGrpSpPr>
        <p:grpSpPr>
          <a:xfrm rot="0">
            <a:off x="503815" y="9473222"/>
            <a:ext cx="17279998" cy="464401"/>
            <a:chOff x="0" y="0"/>
            <a:chExt cx="23039997" cy="619201"/>
          </a:xfrm>
        </p:grpSpPr>
        <p:sp>
          <p:nvSpPr>
            <p:cNvPr name="Freeform 6" id="6"/>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27905" y="259785"/>
            <a:ext cx="9665999" cy="1427178"/>
          </a:xfrm>
          <a:prstGeom prst="rect">
            <a:avLst/>
          </a:prstGeom>
        </p:spPr>
        <p:txBody>
          <a:bodyPr anchor="t" rtlCol="false" tIns="0" lIns="0" bIns="0" rIns="0">
            <a:spAutoFit/>
          </a:bodyPr>
          <a:lstStyle/>
          <a:p>
            <a:pPr algn="l">
              <a:lnSpc>
                <a:spcPts val="9891"/>
              </a:lnSpc>
            </a:pPr>
            <a:r>
              <a:rPr lang="en-US" sz="5250" b="true">
                <a:solidFill>
                  <a:srgbClr val="051D3A"/>
                </a:solidFill>
                <a:latin typeface="Times New Roman Bold"/>
                <a:ea typeface="Times New Roman Bold"/>
                <a:cs typeface="Times New Roman Bold"/>
                <a:sym typeface="Times New Roman Bold"/>
              </a:rPr>
              <a:t>References </a:t>
            </a:r>
          </a:p>
        </p:txBody>
      </p:sp>
      <p:sp>
        <p:nvSpPr>
          <p:cNvPr name="TextBox 3" id="3"/>
          <p:cNvSpPr txBox="true"/>
          <p:nvPr/>
        </p:nvSpPr>
        <p:spPr>
          <a:xfrm rot="0">
            <a:off x="1827905" y="1448838"/>
            <a:ext cx="14278224" cy="6200623"/>
          </a:xfrm>
          <a:prstGeom prst="rect">
            <a:avLst/>
          </a:prstGeom>
        </p:spPr>
        <p:txBody>
          <a:bodyPr anchor="t" rtlCol="false" tIns="0" lIns="0" bIns="0" rIns="0">
            <a:spAutoFit/>
          </a:bodyPr>
          <a:lstStyle/>
          <a:p>
            <a:pPr algn="l">
              <a:lnSpc>
                <a:spcPts val="5977"/>
              </a:lnSpc>
            </a:pPr>
            <a:r>
              <a:rPr lang="en-US" sz="3074" b="true">
                <a:solidFill>
                  <a:srgbClr val="2B3541"/>
                </a:solidFill>
                <a:latin typeface="Times New Roman Bold"/>
                <a:ea typeface="Times New Roman Bold"/>
                <a:cs typeface="Times New Roman Bold"/>
                <a:sym typeface="Times New Roman Bold"/>
              </a:rPr>
              <a:t>Technical Documentation:</a:t>
            </a:r>
          </a:p>
          <a:p>
            <a:pPr algn="l">
              <a:lnSpc>
                <a:spcPts val="5394"/>
              </a:lnSpc>
            </a:pPr>
            <a:r>
              <a:rPr lang="en-US" sz="2775">
                <a:solidFill>
                  <a:srgbClr val="2B3541"/>
                </a:solidFill>
                <a:latin typeface="Times New Roman"/>
                <a:ea typeface="Times New Roman"/>
                <a:cs typeface="Times New Roman"/>
                <a:sym typeface="Times New Roman"/>
              </a:rPr>
              <a:t>IBM watsonx.ai Documentation - https://www.ibm.com/docs/en/watsonx/saas</a:t>
            </a:r>
          </a:p>
          <a:p>
            <a:pPr algn="l">
              <a:lnSpc>
                <a:spcPts val="5394"/>
              </a:lnSpc>
            </a:pPr>
            <a:r>
              <a:rPr lang="en-US" sz="2775">
                <a:solidFill>
                  <a:srgbClr val="2B3541"/>
                </a:solidFill>
                <a:latin typeface="Times New Roman"/>
                <a:ea typeface="Times New Roman"/>
                <a:cs typeface="Times New Roman"/>
                <a:sym typeface="Times New Roman"/>
              </a:rPr>
              <a:t>LangFlow Documentation - https://docs.langflow.org/</a:t>
            </a:r>
          </a:p>
          <a:p>
            <a:pPr algn="l">
              <a:lnSpc>
                <a:spcPts val="5394"/>
              </a:lnSpc>
            </a:pPr>
            <a:r>
              <a:rPr lang="en-US" sz="2775">
                <a:solidFill>
                  <a:srgbClr val="2B3541"/>
                </a:solidFill>
                <a:latin typeface="Times New Roman"/>
                <a:ea typeface="Times New Roman"/>
                <a:cs typeface="Times New Roman"/>
                <a:sym typeface="Times New Roman"/>
              </a:rPr>
              <a:t>IBM Granite Models - https://www.ibm.com/granite</a:t>
            </a:r>
          </a:p>
          <a:p>
            <a:pPr algn="l">
              <a:lnSpc>
                <a:spcPts val="5394"/>
              </a:lnSpc>
            </a:pPr>
          </a:p>
          <a:p>
            <a:pPr algn="l">
              <a:lnSpc>
                <a:spcPts val="5977"/>
              </a:lnSpc>
            </a:pPr>
            <a:r>
              <a:rPr lang="en-US" sz="3074" b="true">
                <a:solidFill>
                  <a:srgbClr val="2B3541"/>
                </a:solidFill>
                <a:latin typeface="Times New Roman Bold"/>
                <a:ea typeface="Times New Roman Bold"/>
                <a:cs typeface="Times New Roman Bold"/>
                <a:sym typeface="Times New Roman Bold"/>
              </a:rPr>
              <a:t>Resources:</a:t>
            </a:r>
          </a:p>
          <a:p>
            <a:pPr algn="l">
              <a:lnSpc>
                <a:spcPts val="5394"/>
              </a:lnSpc>
            </a:pPr>
            <a:r>
              <a:rPr lang="en-US" sz="2775">
                <a:solidFill>
                  <a:srgbClr val="2B3541"/>
                </a:solidFill>
                <a:latin typeface="Times New Roman"/>
                <a:ea typeface="Times New Roman"/>
                <a:cs typeface="Times New Roman"/>
                <a:sym typeface="Times New Roman"/>
              </a:rPr>
              <a:t>IBM Cloud - https://cloud.ibm.com</a:t>
            </a:r>
          </a:p>
          <a:p>
            <a:pPr algn="l">
              <a:lnSpc>
                <a:spcPts val="5394"/>
              </a:lnSpc>
            </a:pPr>
            <a:r>
              <a:rPr lang="en-US" sz="2775">
                <a:solidFill>
                  <a:srgbClr val="2B3541"/>
                </a:solidFill>
                <a:latin typeface="Times New Roman"/>
                <a:ea typeface="Times New Roman"/>
                <a:cs typeface="Times New Roman"/>
                <a:sym typeface="Times New Roman"/>
              </a:rPr>
              <a:t>Langflow Cloud - https://datastax.com/langflow</a:t>
            </a:r>
          </a:p>
          <a:p>
            <a:pPr algn="l">
              <a:lnSpc>
                <a:spcPts val="5394"/>
              </a:lnSpc>
            </a:pPr>
            <a:r>
              <a:rPr lang="en-US" sz="2775">
                <a:solidFill>
                  <a:srgbClr val="2B3541"/>
                </a:solidFill>
                <a:latin typeface="Times New Roman"/>
                <a:ea typeface="Times New Roman"/>
                <a:cs typeface="Times New Roman"/>
                <a:sym typeface="Times New Roman"/>
              </a:rPr>
              <a:t> </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3285363"/>
            <a:ext cx="18287638" cy="3715741"/>
            <a:chOff x="0" y="0"/>
            <a:chExt cx="24383517" cy="4954321"/>
          </a:xfrm>
        </p:grpSpPr>
        <p:sp>
          <p:nvSpPr>
            <p:cNvPr name="Freeform 3" id="3"/>
            <p:cNvSpPr/>
            <p:nvPr/>
          </p:nvSpPr>
          <p:spPr>
            <a:xfrm flipH="false" flipV="false" rot="0">
              <a:off x="0" y="0"/>
              <a:ext cx="24383492" cy="4954270"/>
            </a:xfrm>
            <a:custGeom>
              <a:avLst/>
              <a:gdLst/>
              <a:ahLst/>
              <a:cxnLst/>
              <a:rect r="r" b="b" t="t" l="l"/>
              <a:pathLst>
                <a:path h="4954270" w="24383492">
                  <a:moveTo>
                    <a:pt x="0" y="0"/>
                  </a:moveTo>
                  <a:lnTo>
                    <a:pt x="24383492" y="0"/>
                  </a:lnTo>
                  <a:lnTo>
                    <a:pt x="24383492" y="4954270"/>
                  </a:lnTo>
                  <a:lnTo>
                    <a:pt x="0" y="4954270"/>
                  </a:lnTo>
                  <a:lnTo>
                    <a:pt x="0" y="0"/>
                  </a:lnTo>
                  <a:close/>
                </a:path>
              </a:pathLst>
            </a:custGeom>
            <a:blipFill>
              <a:blip r:embed="rId2"/>
              <a:stretch>
                <a:fillRect l="0" t="-3" r="0" b="-4"/>
              </a:stretch>
            </a:blipFill>
          </p:spPr>
        </p:sp>
      </p:gr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3"/>
              <a:stretch>
                <a:fillRect l="-726" t="0" r="-726" b="8"/>
              </a:stretch>
            </a:blipFill>
          </p:spPr>
        </p:sp>
      </p:grpSp>
    </p:spTree>
  </p:cSld>
  <p:clrMapOvr>
    <a:masterClrMapping/>
  </p:clrMapOvr>
  <p:transition spd="fast">
    <p:fade/>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732286" y="1185652"/>
            <a:ext cx="10952283" cy="1049951"/>
            <a:chOff x="0" y="0"/>
            <a:chExt cx="14603044" cy="1399934"/>
          </a:xfrm>
        </p:grpSpPr>
        <p:sp>
          <p:nvSpPr>
            <p:cNvPr name="Freeform 3" id="3"/>
            <p:cNvSpPr/>
            <p:nvPr/>
          </p:nvSpPr>
          <p:spPr>
            <a:xfrm flipH="false" flipV="false" rot="0">
              <a:off x="0" y="0"/>
              <a:ext cx="14603040" cy="1399927"/>
            </a:xfrm>
            <a:custGeom>
              <a:avLst/>
              <a:gdLst/>
              <a:ahLst/>
              <a:cxnLst/>
              <a:rect r="r" b="b" t="t" l="l"/>
              <a:pathLst>
                <a:path h="1399927" w="14603040">
                  <a:moveTo>
                    <a:pt x="0" y="0"/>
                  </a:moveTo>
                  <a:lnTo>
                    <a:pt x="14603040" y="0"/>
                  </a:lnTo>
                  <a:lnTo>
                    <a:pt x="14603040" y="1399927"/>
                  </a:lnTo>
                  <a:lnTo>
                    <a:pt x="0" y="1399927"/>
                  </a:lnTo>
                  <a:close/>
                </a:path>
              </a:pathLst>
            </a:custGeom>
            <a:solidFill>
              <a:srgbClr val="000000">
                <a:alpha val="0"/>
              </a:srgbClr>
            </a:solidFill>
            <a:ln w="12700">
              <a:solidFill>
                <a:srgbClr val="000000"/>
              </a:solidFill>
            </a:ln>
          </p:spPr>
        </p:sp>
        <p:sp>
          <p:nvSpPr>
            <p:cNvPr name="TextBox 4" id="4"/>
            <p:cNvSpPr txBox="true"/>
            <p:nvPr/>
          </p:nvSpPr>
          <p:spPr>
            <a:xfrm>
              <a:off x="0" y="28575"/>
              <a:ext cx="14603044" cy="1371359"/>
            </a:xfrm>
            <a:prstGeom prst="rect">
              <a:avLst/>
            </a:prstGeom>
          </p:spPr>
          <p:txBody>
            <a:bodyPr anchor="ctr" rtlCol="false" tIns="0" lIns="0" bIns="0" rIns="0"/>
            <a:lstStyle/>
            <a:p>
              <a:pPr algn="ctr">
                <a:lnSpc>
                  <a:spcPts val="5670"/>
                </a:lnSpc>
              </a:pPr>
              <a:r>
                <a:rPr lang="en-US" sz="5250" b="true">
                  <a:solidFill>
                    <a:srgbClr val="002060"/>
                  </a:solidFill>
                  <a:latin typeface="Times New Roman Bold"/>
                  <a:ea typeface="Times New Roman Bold"/>
                  <a:cs typeface="Times New Roman Bold"/>
                  <a:sym typeface="Times New Roman Bold"/>
                </a:rPr>
                <a:t>Name of the team:  </a:t>
              </a:r>
              <a:r>
                <a:rPr lang="en-US" sz="5250" b="true">
                  <a:solidFill>
                    <a:srgbClr val="1F3864"/>
                  </a:solidFill>
                  <a:latin typeface="Times New Roman Bold"/>
                  <a:ea typeface="Times New Roman Bold"/>
                  <a:cs typeface="Times New Roman Bold"/>
                  <a:sym typeface="Times New Roman Bold"/>
                </a:rPr>
                <a:t>Wannabe Interns</a:t>
              </a:r>
            </a:p>
          </p:txBody>
        </p:sp>
      </p:grpSp>
      <p:grpSp>
        <p:nvGrpSpPr>
          <p:cNvPr name="Group 5" id="5"/>
          <p:cNvGrpSpPr/>
          <p:nvPr/>
        </p:nvGrpSpPr>
        <p:grpSpPr>
          <a:xfrm rot="0">
            <a:off x="3285896" y="2235603"/>
            <a:ext cx="11139116" cy="676618"/>
            <a:chOff x="0" y="0"/>
            <a:chExt cx="14852155" cy="902157"/>
          </a:xfrm>
        </p:grpSpPr>
        <p:sp>
          <p:nvSpPr>
            <p:cNvPr name="Freeform 6" id="6"/>
            <p:cNvSpPr/>
            <p:nvPr/>
          </p:nvSpPr>
          <p:spPr>
            <a:xfrm flipH="false" flipV="false" rot="0">
              <a:off x="0" y="0"/>
              <a:ext cx="14852160" cy="902160"/>
            </a:xfrm>
            <a:custGeom>
              <a:avLst/>
              <a:gdLst/>
              <a:ahLst/>
              <a:cxnLst/>
              <a:rect r="r" b="b" t="t" l="l"/>
              <a:pathLst>
                <a:path h="902160" w="14852160">
                  <a:moveTo>
                    <a:pt x="0" y="0"/>
                  </a:moveTo>
                  <a:lnTo>
                    <a:pt x="14852160" y="0"/>
                  </a:lnTo>
                  <a:lnTo>
                    <a:pt x="14852160" y="902160"/>
                  </a:lnTo>
                  <a:lnTo>
                    <a:pt x="0" y="902160"/>
                  </a:lnTo>
                  <a:close/>
                </a:path>
              </a:pathLst>
            </a:custGeom>
            <a:solidFill>
              <a:srgbClr val="000000">
                <a:alpha val="0"/>
              </a:srgbClr>
            </a:solidFill>
            <a:ln w="12700">
              <a:solidFill>
                <a:srgbClr val="000000"/>
              </a:solidFill>
            </a:ln>
          </p:spPr>
        </p:sp>
        <p:sp>
          <p:nvSpPr>
            <p:cNvPr name="TextBox 7" id="7"/>
            <p:cNvSpPr txBox="true"/>
            <p:nvPr/>
          </p:nvSpPr>
          <p:spPr>
            <a:xfrm>
              <a:off x="0" y="28575"/>
              <a:ext cx="14852155" cy="873582"/>
            </a:xfrm>
            <a:prstGeom prst="rect">
              <a:avLst/>
            </a:prstGeom>
          </p:spPr>
          <p:txBody>
            <a:bodyPr anchor="ctr" rtlCol="false" tIns="0" lIns="0" bIns="0" rIns="0"/>
            <a:lstStyle/>
            <a:p>
              <a:pPr algn="ctr">
                <a:lnSpc>
                  <a:spcPts val="5184"/>
                </a:lnSpc>
              </a:pPr>
              <a:r>
                <a:rPr lang="en-US" sz="4800" b="true">
                  <a:solidFill>
                    <a:srgbClr val="002060"/>
                  </a:solidFill>
                  <a:latin typeface="Times New Roman Bold"/>
                  <a:ea typeface="Times New Roman Bold"/>
                  <a:cs typeface="Times New Roman Bold"/>
                  <a:sym typeface="Times New Roman Bold"/>
                </a:rPr>
                <a:t>Details of Team members</a:t>
              </a:r>
            </a:p>
          </p:txBody>
        </p:sp>
      </p:grpSp>
      <p:graphicFrame>
        <p:nvGraphicFramePr>
          <p:cNvPr name="Table 8" id="8"/>
          <p:cNvGraphicFramePr>
            <a:graphicFrameLocks noGrp="true"/>
          </p:cNvGraphicFramePr>
          <p:nvPr/>
        </p:nvGraphicFramePr>
        <p:xfrm>
          <a:off x="2464764" y="2912221"/>
          <a:ext cx="12848076" cy="6362700"/>
        </p:xfrm>
        <a:graphic>
          <a:graphicData uri="http://schemas.openxmlformats.org/drawingml/2006/table">
            <a:tbl>
              <a:tblPr/>
              <a:tblGrid>
                <a:gridCol w="3358225"/>
                <a:gridCol w="2817067"/>
                <a:gridCol w="3903298"/>
                <a:gridCol w="2769486"/>
              </a:tblGrid>
              <a:tr h="1350700">
                <a:tc>
                  <a:txBody>
                    <a:bodyPr anchor="t" rtlCol="false"/>
                    <a:lstStyle/>
                    <a:p>
                      <a:pPr algn="ctr">
                        <a:lnSpc>
                          <a:spcPts val="3240"/>
                        </a:lnSpc>
                        <a:defRPr/>
                      </a:pPr>
                      <a:r>
                        <a:rPr lang="en-US" sz="2700">
                          <a:solidFill>
                            <a:srgbClr val="000000"/>
                          </a:solidFill>
                          <a:latin typeface="Arial"/>
                          <a:ea typeface="Arial"/>
                          <a:cs typeface="Arial"/>
                          <a:sym typeface="Arial"/>
                        </a:rPr>
                        <a:t>TEAM MEMBER NAME</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38160">
                      <a:solidFill>
                        <a:srgbClr val="FFFFFF"/>
                      </a:solidFill>
                      <a:prstDash val="solid"/>
                      <a:round/>
                      <a:headEnd type="none" w="med" len="med"/>
                      <a:tailEnd type="none" w="med" len="med"/>
                    </a:lnB>
                    <a:solidFill>
                      <a:srgbClr val="5B9BD5"/>
                    </a:solidFill>
                  </a:tcPr>
                </a:tc>
                <a:tc>
                  <a:txBody>
                    <a:bodyPr anchor="t" rtlCol="false"/>
                    <a:lstStyle/>
                    <a:p>
                      <a:pPr algn="ctr">
                        <a:lnSpc>
                          <a:spcPts val="3240"/>
                        </a:lnSpc>
                        <a:defRPr/>
                      </a:pPr>
                      <a:r>
                        <a:rPr lang="en-US" sz="2700">
                          <a:solidFill>
                            <a:srgbClr val="000000"/>
                          </a:solidFill>
                          <a:latin typeface="Arial"/>
                          <a:ea typeface="Arial"/>
                          <a:cs typeface="Arial"/>
                          <a:sym typeface="Arial"/>
                        </a:rPr>
                        <a:t>Recent Passport Photo</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38160">
                      <a:solidFill>
                        <a:srgbClr val="FFFFFF"/>
                      </a:solidFill>
                      <a:prstDash val="solid"/>
                      <a:round/>
                      <a:headEnd type="none" w="med" len="med"/>
                      <a:tailEnd type="none" w="med" len="med"/>
                    </a:lnB>
                    <a:solidFill>
                      <a:srgbClr val="5B9BD5"/>
                    </a:solidFill>
                  </a:tcPr>
                </a:tc>
                <a:tc>
                  <a:txBody>
                    <a:bodyPr anchor="t" rtlCol="false"/>
                    <a:lstStyle/>
                    <a:p>
                      <a:pPr algn="ctr">
                        <a:lnSpc>
                          <a:spcPts val="3240"/>
                        </a:lnSpc>
                        <a:defRPr/>
                      </a:pPr>
                      <a:r>
                        <a:rPr lang="en-US" sz="2700" b="true">
                          <a:solidFill>
                            <a:srgbClr val="FFFFFF"/>
                          </a:solidFill>
                          <a:latin typeface="Calibri (MS) Bold"/>
                          <a:ea typeface="Calibri (MS) Bold"/>
                          <a:cs typeface="Calibri (MS) Bold"/>
                          <a:sym typeface="Calibri (MS) Bold"/>
                        </a:rPr>
                        <a:t>Email ID </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38160">
                      <a:solidFill>
                        <a:srgbClr val="FFFFFF"/>
                      </a:solidFill>
                      <a:prstDash val="solid"/>
                      <a:round/>
                      <a:headEnd type="none" w="med" len="med"/>
                      <a:tailEnd type="none" w="med" len="med"/>
                    </a:lnB>
                    <a:solidFill>
                      <a:srgbClr val="5B9BD5"/>
                    </a:solidFill>
                  </a:tcPr>
                </a:tc>
                <a:tc>
                  <a:txBody>
                    <a:bodyPr anchor="t" rtlCol="false"/>
                    <a:lstStyle/>
                    <a:p>
                      <a:pPr algn="ctr">
                        <a:lnSpc>
                          <a:spcPts val="3240"/>
                        </a:lnSpc>
                        <a:defRPr/>
                      </a:pPr>
                      <a:r>
                        <a:rPr lang="en-US" sz="2700" b="true">
                          <a:solidFill>
                            <a:srgbClr val="FFFFFF"/>
                          </a:solidFill>
                          <a:latin typeface="Calibri (MS) Bold"/>
                          <a:ea typeface="Calibri (MS) Bold"/>
                          <a:cs typeface="Calibri (MS) Bold"/>
                          <a:sym typeface="Calibri (MS) Bold"/>
                        </a:rPr>
                        <a:t>Phone number</a:t>
                      </a:r>
                      <a:endParaRPr lang="en-US" sz="1100"/>
                    </a:p>
                    <a:p>
                      <a:pPr algn="ctr">
                        <a:lnSpc>
                          <a:spcPts val="3240"/>
                        </a:lnSpc>
                      </a:pPr>
                      <a:r>
                        <a:rPr lang="en-US" sz="2700" b="true">
                          <a:solidFill>
                            <a:srgbClr val="FFFFFF"/>
                          </a:solidFill>
                          <a:latin typeface="Calibri (MS) Bold"/>
                          <a:ea typeface="Calibri (MS) Bold"/>
                          <a:cs typeface="Calibri (MS) Bold"/>
                          <a:sym typeface="Calibri (MS) Bold"/>
                        </a:rPr>
                        <a:t>[WhatsApp] </a:t>
                      </a:r>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38160">
                      <a:solidFill>
                        <a:srgbClr val="FFFFFF"/>
                      </a:solidFill>
                      <a:prstDash val="solid"/>
                      <a:round/>
                      <a:headEnd type="none" w="med" len="med"/>
                      <a:tailEnd type="none" w="med" len="med"/>
                    </a:lnB>
                    <a:solidFill>
                      <a:srgbClr val="5B9BD5"/>
                    </a:solidFill>
                  </a:tcPr>
                </a:tc>
              </a:tr>
              <a:tr h="1865376">
                <a:tc>
                  <a:txBody>
                    <a:bodyPr anchor="t" rtlCol="false"/>
                    <a:lstStyle/>
                    <a:p>
                      <a:pPr algn="l">
                        <a:lnSpc>
                          <a:spcPts val="2520"/>
                        </a:lnSpc>
                        <a:defRPr/>
                      </a:pPr>
                      <a:r>
                        <a:rPr lang="en-US" sz="2100">
                          <a:solidFill>
                            <a:srgbClr val="000000"/>
                          </a:solidFill>
                          <a:latin typeface="Arial"/>
                          <a:ea typeface="Arial"/>
                          <a:cs typeface="Arial"/>
                          <a:sym typeface="Arial"/>
                        </a:rPr>
                        <a:t>Hemanth R</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3816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3816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2520"/>
                        </a:lnSpc>
                        <a:defRPr/>
                      </a:pPr>
                      <a:r>
                        <a:rPr lang="en-US" sz="2100">
                          <a:solidFill>
                            <a:srgbClr val="000000"/>
                          </a:solidFill>
                          <a:latin typeface="Arial"/>
                          <a:ea typeface="Arial"/>
                          <a:cs typeface="Arial"/>
                          <a:sym typeface="Arial"/>
                        </a:rPr>
                        <a:t>hemanthr.cd23@bmsce.ac.in</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3816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3240"/>
                        </a:lnSpc>
                        <a:defRPr/>
                      </a:pPr>
                      <a:r>
                        <a:rPr lang="en-US" sz="2700">
                          <a:solidFill>
                            <a:srgbClr val="000000"/>
                          </a:solidFill>
                          <a:latin typeface="Arial"/>
                          <a:ea typeface="Arial"/>
                          <a:cs typeface="Arial"/>
                          <a:sym typeface="Arial"/>
                        </a:rPr>
                        <a:t>9741651222</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3816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r>
              <a:tr h="1852419">
                <a:tc>
                  <a:txBody>
                    <a:bodyPr anchor="t" rtlCol="false"/>
                    <a:lstStyle/>
                    <a:p>
                      <a:pPr algn="l">
                        <a:lnSpc>
                          <a:spcPts val="2520"/>
                        </a:lnSpc>
                        <a:defRPr/>
                      </a:pPr>
                      <a:r>
                        <a:rPr lang="en-US" sz="2100">
                          <a:solidFill>
                            <a:srgbClr val="000000"/>
                          </a:solidFill>
                          <a:latin typeface="Arial"/>
                          <a:ea typeface="Arial"/>
                          <a:cs typeface="Arial"/>
                          <a:sym typeface="Arial"/>
                        </a:rPr>
                        <a:t>Vedantha Vinay Vernekar</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E9EFF7"/>
                    </a:solidFill>
                  </a:tcPr>
                </a:tc>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E9EFF7"/>
                    </a:solidFill>
                  </a:tcPr>
                </a:tc>
                <a:tc>
                  <a:txBody>
                    <a:bodyPr anchor="t" rtlCol="false"/>
                    <a:lstStyle/>
                    <a:p>
                      <a:pPr algn="l">
                        <a:lnSpc>
                          <a:spcPts val="2520"/>
                        </a:lnSpc>
                        <a:defRPr/>
                      </a:pPr>
                      <a:r>
                        <a:rPr lang="en-US" sz="2100">
                          <a:solidFill>
                            <a:srgbClr val="000000"/>
                          </a:solidFill>
                          <a:latin typeface="Arial"/>
                          <a:ea typeface="Arial"/>
                          <a:cs typeface="Arial"/>
                          <a:sym typeface="Arial"/>
                        </a:rPr>
                        <a:t>vedanthavinay.cd23@bmsce.ac.in</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E9EFF7"/>
                    </a:solidFill>
                  </a:tcPr>
                </a:tc>
                <a:tc>
                  <a:txBody>
                    <a:bodyPr anchor="t" rtlCol="false"/>
                    <a:lstStyle/>
                    <a:p>
                      <a:pPr algn="l">
                        <a:lnSpc>
                          <a:spcPts val="3240"/>
                        </a:lnSpc>
                        <a:defRPr/>
                      </a:pPr>
                      <a:r>
                        <a:rPr lang="en-US" sz="2700">
                          <a:solidFill>
                            <a:srgbClr val="000000"/>
                          </a:solidFill>
                          <a:latin typeface="Arial"/>
                          <a:ea typeface="Arial"/>
                          <a:cs typeface="Arial"/>
                          <a:sym typeface="Arial"/>
                        </a:rPr>
                        <a:t>9482115869</a:t>
                      </a: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E9EFF7"/>
                    </a:solidFill>
                  </a:tcPr>
                </a:tc>
              </a:tr>
              <a:tr h="1294205">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c>
                  <a:txBody>
                    <a:bodyPr anchor="t" rtlCol="false"/>
                    <a:lstStyle/>
                    <a:p>
                      <a:pPr algn="l">
                        <a:lnSpc>
                          <a:spcPts val="1679"/>
                        </a:lnSpc>
                        <a:defRPr/>
                      </a:pPr>
                      <a:endParaRPr lang="en-US" sz="1100"/>
                    </a:p>
                  </a:txBody>
                  <a:tcPr marL="91440" marR="91440" marT="91440" marB="91440" anchor="ctr">
                    <a:lnL cmpd="sng" algn="ctr" cap="flat" w="12240">
                      <a:solidFill>
                        <a:srgbClr val="FFFFFF"/>
                      </a:solidFill>
                      <a:prstDash val="solid"/>
                      <a:round/>
                      <a:headEnd type="none" w="med" len="med"/>
                      <a:tailEnd type="none" w="med" len="med"/>
                    </a:lnL>
                    <a:lnR cmpd="sng" algn="ctr" cap="flat" w="12240">
                      <a:solidFill>
                        <a:srgbClr val="FFFFFF"/>
                      </a:solidFill>
                      <a:prstDash val="solid"/>
                      <a:round/>
                      <a:headEnd type="none" w="med" len="med"/>
                      <a:tailEnd type="none" w="med" len="med"/>
                    </a:lnR>
                    <a:lnT cmpd="sng" algn="ctr" cap="flat" w="12240">
                      <a:solidFill>
                        <a:srgbClr val="FFFFFF"/>
                      </a:solidFill>
                      <a:prstDash val="solid"/>
                      <a:round/>
                      <a:headEnd type="none" w="med" len="med"/>
                      <a:tailEnd type="none" w="med" len="med"/>
                    </a:lnT>
                    <a:lnB cmpd="sng" algn="ctr" cap="flat" w="12240">
                      <a:solidFill>
                        <a:srgbClr val="FFFFFF"/>
                      </a:solidFill>
                      <a:prstDash val="solid"/>
                      <a:round/>
                      <a:headEnd type="none" w="med" len="med"/>
                      <a:tailEnd type="none" w="med" len="med"/>
                    </a:lnB>
                    <a:solidFill>
                      <a:srgbClr val="D0DEEF"/>
                    </a:solidFill>
                  </a:tcPr>
                </a:tc>
              </a:tr>
            </a:tbl>
          </a:graphicData>
        </a:graphic>
      </p:graphicFrame>
      <p:grpSp>
        <p:nvGrpSpPr>
          <p:cNvPr name="Group 9" id="9"/>
          <p:cNvGrpSpPr/>
          <p:nvPr/>
        </p:nvGrpSpPr>
        <p:grpSpPr>
          <a:xfrm rot="0">
            <a:off x="503815" y="9473222"/>
            <a:ext cx="17279998" cy="464401"/>
            <a:chOff x="0" y="0"/>
            <a:chExt cx="23039997" cy="619201"/>
          </a:xfrm>
        </p:grpSpPr>
        <p:sp>
          <p:nvSpPr>
            <p:cNvPr name="Freeform 10" id="10"/>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grpSp>
        <p:nvGrpSpPr>
          <p:cNvPr name="Group 11" id="11"/>
          <p:cNvGrpSpPr/>
          <p:nvPr/>
        </p:nvGrpSpPr>
        <p:grpSpPr>
          <a:xfrm rot="0">
            <a:off x="6404190" y="6324236"/>
            <a:ext cx="1620002" cy="1620002"/>
            <a:chOff x="0" y="0"/>
            <a:chExt cx="2160003" cy="2160003"/>
          </a:xfrm>
        </p:grpSpPr>
        <p:sp>
          <p:nvSpPr>
            <p:cNvPr name="Freeform 12" id="12"/>
            <p:cNvSpPr/>
            <p:nvPr/>
          </p:nvSpPr>
          <p:spPr>
            <a:xfrm flipH="false" flipV="false" rot="0">
              <a:off x="0" y="0"/>
              <a:ext cx="2160016" cy="2160016"/>
            </a:xfrm>
            <a:custGeom>
              <a:avLst/>
              <a:gdLst/>
              <a:ahLst/>
              <a:cxnLst/>
              <a:rect r="r" b="b" t="t" l="l"/>
              <a:pathLst>
                <a:path h="2160016" w="2160016">
                  <a:moveTo>
                    <a:pt x="0" y="0"/>
                  </a:moveTo>
                  <a:lnTo>
                    <a:pt x="2160016" y="0"/>
                  </a:lnTo>
                  <a:lnTo>
                    <a:pt x="2160016" y="2160016"/>
                  </a:lnTo>
                  <a:lnTo>
                    <a:pt x="0" y="2160016"/>
                  </a:lnTo>
                  <a:lnTo>
                    <a:pt x="0" y="0"/>
                  </a:lnTo>
                  <a:close/>
                </a:path>
              </a:pathLst>
            </a:custGeom>
            <a:blipFill>
              <a:blip r:embed="rId3"/>
              <a:stretch>
                <a:fillRect l="0" t="0" r="0" b="0"/>
              </a:stretch>
            </a:blipFill>
          </p:spPr>
        </p:sp>
      </p:grpSp>
      <p:grpSp>
        <p:nvGrpSpPr>
          <p:cNvPr name="Group 13" id="13"/>
          <p:cNvGrpSpPr/>
          <p:nvPr/>
        </p:nvGrpSpPr>
        <p:grpSpPr>
          <a:xfrm rot="0">
            <a:off x="6539192" y="4275720"/>
            <a:ext cx="1349997" cy="1735560"/>
            <a:chOff x="0" y="0"/>
            <a:chExt cx="1799996" cy="2314080"/>
          </a:xfrm>
        </p:grpSpPr>
        <p:sp>
          <p:nvSpPr>
            <p:cNvPr name="Freeform 14" id="14"/>
            <p:cNvSpPr/>
            <p:nvPr/>
          </p:nvSpPr>
          <p:spPr>
            <a:xfrm flipH="false" flipV="false" rot="0">
              <a:off x="0" y="0"/>
              <a:ext cx="1799971" cy="2314067"/>
            </a:xfrm>
            <a:custGeom>
              <a:avLst/>
              <a:gdLst/>
              <a:ahLst/>
              <a:cxnLst/>
              <a:rect r="r" b="b" t="t" l="l"/>
              <a:pathLst>
                <a:path h="2314067" w="1799971">
                  <a:moveTo>
                    <a:pt x="0" y="0"/>
                  </a:moveTo>
                  <a:lnTo>
                    <a:pt x="1799971" y="0"/>
                  </a:lnTo>
                  <a:lnTo>
                    <a:pt x="1799971" y="2314067"/>
                  </a:lnTo>
                  <a:lnTo>
                    <a:pt x="0" y="2314067"/>
                  </a:lnTo>
                  <a:lnTo>
                    <a:pt x="0" y="0"/>
                  </a:lnTo>
                  <a:close/>
                </a:path>
              </a:pathLst>
            </a:custGeom>
            <a:blipFill>
              <a:blip r:embed="rId4"/>
              <a:stretch>
                <a:fillRect l="0" t="-4" r="-1" b="-4"/>
              </a:stretch>
            </a:blipFill>
          </p:spPr>
        </p:sp>
      </p:gr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439999" y="1655474"/>
            <a:ext cx="11244777" cy="7442263"/>
          </a:xfrm>
          <a:prstGeom prst="rect">
            <a:avLst/>
          </a:prstGeom>
        </p:spPr>
        <p:txBody>
          <a:bodyPr anchor="t" rtlCol="false" tIns="0" lIns="0" bIns="0" rIns="0">
            <a:spAutoFit/>
          </a:bodyPr>
          <a:lstStyle/>
          <a:p>
            <a:pPr algn="l">
              <a:lnSpc>
                <a:spcPts val="3060"/>
              </a:lnSpc>
            </a:pPr>
            <a:r>
              <a:rPr lang="en-US" sz="2550" b="true">
                <a:solidFill>
                  <a:srgbClr val="000000"/>
                </a:solidFill>
                <a:latin typeface="Arial Bold"/>
                <a:ea typeface="Arial Bold"/>
                <a:cs typeface="Arial Bold"/>
                <a:sym typeface="Arial Bold"/>
              </a:rPr>
              <a:t>Traffic Flow Pattern Analysis</a:t>
            </a:r>
          </a:p>
          <a:p>
            <a:pPr algn="l">
              <a:lnSpc>
                <a:spcPts val="3060"/>
              </a:lnSpc>
            </a:pPr>
            <a:r>
              <a:rPr lang="en-US" sz="2550">
                <a:solidFill>
                  <a:srgbClr val="000000"/>
                </a:solidFill>
                <a:latin typeface="Arial"/>
                <a:ea typeface="Arial"/>
                <a:cs typeface="Arial"/>
                <a:sym typeface="Arial"/>
              </a:rPr>
              <a:t>Traffic planning can be overwhelming, as urban planners and traffic authorities often struggle with:</a:t>
            </a:r>
          </a:p>
          <a:p>
            <a:pPr algn="l">
              <a:lnSpc>
                <a:spcPts val="3060"/>
              </a:lnSpc>
            </a:pPr>
          </a:p>
          <a:p>
            <a:pPr algn="l">
              <a:lnSpc>
                <a:spcPts val="3060"/>
              </a:lnSpc>
            </a:pPr>
            <a:r>
              <a:rPr lang="en-US" sz="2550" b="true">
                <a:solidFill>
                  <a:srgbClr val="000000"/>
                </a:solidFill>
                <a:latin typeface="Arial Bold"/>
                <a:ea typeface="Arial Bold"/>
                <a:cs typeface="Arial Bold"/>
                <a:sym typeface="Arial Bold"/>
              </a:rPr>
              <a:t>Data fragmentation</a:t>
            </a:r>
            <a:r>
              <a:rPr lang="en-US" sz="2550">
                <a:solidFill>
                  <a:srgbClr val="000000"/>
                </a:solidFill>
                <a:latin typeface="Arial"/>
                <a:ea typeface="Arial"/>
                <a:cs typeface="Arial"/>
                <a:sym typeface="Arial"/>
              </a:rPr>
              <a:t> – Traffic data scattered across multiple sensors, GPS 		systems, and historical databases with no unified analysis platform.</a:t>
            </a:r>
          </a:p>
          <a:p>
            <a:pPr algn="l">
              <a:lnSpc>
                <a:spcPts val="3060"/>
              </a:lnSpc>
            </a:pPr>
            <a:r>
              <a:rPr lang="en-US" sz="2550" b="true">
                <a:solidFill>
                  <a:srgbClr val="000000"/>
                </a:solidFill>
                <a:latin typeface="Arial Bold"/>
                <a:ea typeface="Arial Bold"/>
                <a:cs typeface="Arial Bold"/>
                <a:sym typeface="Arial Bold"/>
              </a:rPr>
              <a:t>Pattern recognition gaps</a:t>
            </a:r>
            <a:r>
              <a:rPr lang="en-US" sz="2550">
                <a:solidFill>
                  <a:srgbClr val="000000"/>
                </a:solidFill>
                <a:latin typeface="Arial"/>
                <a:ea typeface="Arial"/>
                <a:cs typeface="Arial"/>
                <a:sym typeface="Arial"/>
              </a:rPr>
              <a:t> – Inability to identify recurring congestion trends 		and their underlying causes across different times and locations.</a:t>
            </a:r>
          </a:p>
          <a:p>
            <a:pPr algn="l">
              <a:lnSpc>
                <a:spcPts val="3060"/>
              </a:lnSpc>
            </a:pPr>
            <a:r>
              <a:rPr lang="en-US" sz="2550" b="true">
                <a:solidFill>
                  <a:srgbClr val="000000"/>
                </a:solidFill>
                <a:latin typeface="Arial Bold"/>
                <a:ea typeface="Arial Bold"/>
                <a:cs typeface="Arial Bold"/>
                <a:sym typeface="Arial Bold"/>
              </a:rPr>
              <a:t>Reactive management </a:t>
            </a:r>
            <a:r>
              <a:rPr lang="en-US" sz="2550">
                <a:solidFill>
                  <a:srgbClr val="000000"/>
                </a:solidFill>
                <a:latin typeface="Arial"/>
                <a:ea typeface="Arial"/>
                <a:cs typeface="Arial"/>
                <a:sym typeface="Arial"/>
              </a:rPr>
              <a:t>– Current systems respond to traffic issues after they 	occur, rather than understanding patterns proactively.</a:t>
            </a:r>
          </a:p>
          <a:p>
            <a:pPr algn="l">
              <a:lnSpc>
                <a:spcPts val="3060"/>
              </a:lnSpc>
            </a:pPr>
            <a:r>
              <a:rPr lang="en-US" sz="2550" b="true">
                <a:solidFill>
                  <a:srgbClr val="000000"/>
                </a:solidFill>
                <a:latin typeface="Arial Bold"/>
                <a:ea typeface="Arial Bold"/>
                <a:cs typeface="Arial Bold"/>
                <a:sym typeface="Arial Bold"/>
              </a:rPr>
              <a:t>Manual analysis burden </a:t>
            </a:r>
            <a:r>
              <a:rPr lang="en-US" sz="2550">
                <a:solidFill>
                  <a:srgbClr val="000000"/>
                </a:solidFill>
                <a:latin typeface="Arial"/>
                <a:ea typeface="Arial"/>
                <a:cs typeface="Arial"/>
                <a:sym typeface="Arial"/>
              </a:rPr>
              <a:t>– Traffic engineers spend excessive time 		processing multi-source data to extract meaningful insights.</a:t>
            </a:r>
          </a:p>
          <a:p>
            <a:pPr algn="l">
              <a:lnSpc>
                <a:spcPts val="3060"/>
              </a:lnSpc>
            </a:pPr>
            <a:r>
              <a:rPr lang="en-US" sz="2550" b="true">
                <a:solidFill>
                  <a:srgbClr val="000000"/>
                </a:solidFill>
                <a:latin typeface="Arial Bold"/>
                <a:ea typeface="Arial Bold"/>
                <a:cs typeface="Arial Bold"/>
                <a:sym typeface="Arial Bold"/>
              </a:rPr>
              <a:t>Anomaly blindness </a:t>
            </a:r>
            <a:r>
              <a:rPr lang="en-US" sz="2550">
                <a:solidFill>
                  <a:srgbClr val="000000"/>
                </a:solidFill>
                <a:latin typeface="Arial"/>
                <a:ea typeface="Arial"/>
                <a:cs typeface="Arial"/>
                <a:sym typeface="Arial"/>
              </a:rPr>
              <a:t>– Critical traffic incidents and unusual patterns go 		undetected until they 	cause significant congestion.</a:t>
            </a:r>
          </a:p>
          <a:p>
            <a:pPr algn="l">
              <a:lnSpc>
                <a:spcPts val="3060"/>
              </a:lnSpc>
            </a:pPr>
          </a:p>
          <a:p>
            <a:pPr algn="l">
              <a:lnSpc>
                <a:spcPts val="3060"/>
              </a:lnSpc>
            </a:pPr>
            <a:r>
              <a:rPr lang="en-US" sz="2550">
                <a:solidFill>
                  <a:srgbClr val="000000"/>
                </a:solidFill>
                <a:latin typeface="Arial"/>
                <a:ea typeface="Arial"/>
                <a:cs typeface="Arial"/>
                <a:sym typeface="Arial"/>
              </a:rPr>
              <a:t>Without an intelligent pattern analysis system, traffic planners make decisions based on incomplete information, leading to ineffective congestion mitigation strategies, wasted infrastructure investments, and prolonged commute times affecting thousands of citizens daily.</a:t>
            </a:r>
          </a:p>
        </p:txBody>
      </p:sp>
      <p:sp>
        <p:nvSpPr>
          <p:cNvPr name="TextBox 3" id="3"/>
          <p:cNvSpPr txBox="true"/>
          <p:nvPr/>
        </p:nvSpPr>
        <p:spPr>
          <a:xfrm rot="0">
            <a:off x="1298877" y="688905"/>
            <a:ext cx="4656601" cy="623478"/>
          </a:xfrm>
          <a:prstGeom prst="rect">
            <a:avLst/>
          </a:prstGeom>
        </p:spPr>
        <p:txBody>
          <a:bodyPr anchor="t" rtlCol="false" tIns="0" lIns="0" bIns="0" rIns="0">
            <a:spAutoFit/>
          </a:bodyPr>
          <a:lstStyle/>
          <a:p>
            <a:pPr algn="l">
              <a:lnSpc>
                <a:spcPts val="4320"/>
              </a:lnSpc>
            </a:pPr>
            <a:r>
              <a:rPr lang="en-US" sz="3600" b="true">
                <a:solidFill>
                  <a:srgbClr val="000000"/>
                </a:solidFill>
                <a:latin typeface="Arial Bold"/>
                <a:ea typeface="Arial Bold"/>
                <a:cs typeface="Arial Bold"/>
                <a:sym typeface="Arial Bold"/>
              </a:rPr>
              <a:t>Problem statement </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439999" y="1386011"/>
            <a:ext cx="15222417" cy="6139243"/>
          </a:xfrm>
          <a:prstGeom prst="rect">
            <a:avLst/>
          </a:prstGeom>
        </p:spPr>
        <p:txBody>
          <a:bodyPr anchor="t" rtlCol="false" tIns="0" lIns="0" bIns="0" rIns="0">
            <a:spAutoFit/>
          </a:bodyPr>
          <a:lstStyle/>
          <a:p>
            <a:pPr algn="l">
              <a:lnSpc>
                <a:spcPts val="2520"/>
              </a:lnSpc>
            </a:pPr>
            <a:r>
              <a:rPr lang="en-US" sz="2100" b="true">
                <a:solidFill>
                  <a:srgbClr val="000000"/>
                </a:solidFill>
                <a:latin typeface="Arial Bold"/>
                <a:ea typeface="Arial Bold"/>
                <a:cs typeface="Arial Bold"/>
                <a:sym typeface="Arial Bold"/>
              </a:rPr>
              <a:t>Traffic Pattern Detective - Intelligent Agentic Traffic Analysis System</a:t>
            </a:r>
          </a:p>
          <a:p>
            <a:pPr algn="l">
              <a:lnSpc>
                <a:spcPts val="2520"/>
              </a:lnSpc>
            </a:pPr>
            <a:r>
              <a:rPr lang="en-US" sz="2100">
                <a:solidFill>
                  <a:srgbClr val="000000"/>
                </a:solidFill>
                <a:latin typeface="Arial"/>
                <a:ea typeface="Arial"/>
                <a:cs typeface="Arial"/>
                <a:sym typeface="Arial"/>
              </a:rPr>
              <a:t>Our solution employs a three-agent architecture orchestrated through LangFlow:</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Agent 1:</a:t>
            </a:r>
            <a:r>
              <a:rPr lang="en-US" sz="2100">
                <a:solidFill>
                  <a:srgbClr val="000000"/>
                </a:solidFill>
                <a:latin typeface="Arial"/>
                <a:ea typeface="Arial"/>
                <a:cs typeface="Arial"/>
                <a:sym typeface="Arial"/>
              </a:rPr>
              <a:t> </a:t>
            </a:r>
            <a:r>
              <a:rPr lang="en-US" sz="2100" b="true">
                <a:solidFill>
                  <a:srgbClr val="000000"/>
                </a:solidFill>
                <a:latin typeface="Arial Bold"/>
                <a:ea typeface="Arial Bold"/>
                <a:cs typeface="Arial Bold"/>
                <a:sym typeface="Arial Bold"/>
              </a:rPr>
              <a:t>Pattern &amp; Anomaly Detection Agent</a:t>
            </a:r>
          </a:p>
          <a:p>
            <a:pPr algn="l">
              <a:lnSpc>
                <a:spcPts val="2520"/>
              </a:lnSpc>
            </a:pPr>
          </a:p>
          <a:p>
            <a:pPr algn="l">
              <a:lnSpc>
                <a:spcPts val="2520"/>
              </a:lnSpc>
            </a:pPr>
            <a:r>
              <a:rPr lang="en-US" sz="2100">
                <a:solidFill>
                  <a:srgbClr val="000000"/>
                </a:solidFill>
                <a:latin typeface="Arial"/>
                <a:ea typeface="Arial"/>
                <a:cs typeface="Arial"/>
                <a:sym typeface="Arial"/>
              </a:rPr>
              <a:t>Identifies recurring congestion patterns across different times and locations</a:t>
            </a:r>
          </a:p>
          <a:p>
            <a:pPr algn="l">
              <a:lnSpc>
                <a:spcPts val="2520"/>
              </a:lnSpc>
            </a:pPr>
            <a:r>
              <a:rPr lang="en-US" sz="2100">
                <a:solidFill>
                  <a:srgbClr val="000000"/>
                </a:solidFill>
                <a:latin typeface="Arial"/>
                <a:ea typeface="Arial"/>
                <a:cs typeface="Arial"/>
                <a:sym typeface="Arial"/>
              </a:rPr>
              <a:t>Detects anomalies by comparing current traffic conditions with historical norms</a:t>
            </a:r>
          </a:p>
          <a:p>
            <a:pPr algn="l">
              <a:lnSpc>
                <a:spcPts val="2520"/>
              </a:lnSpc>
            </a:pPr>
            <a:r>
              <a:rPr lang="en-US" sz="2100">
                <a:solidFill>
                  <a:srgbClr val="000000"/>
                </a:solidFill>
                <a:latin typeface="Arial"/>
                <a:ea typeface="Arial"/>
                <a:cs typeface="Arial"/>
                <a:sym typeface="Arial"/>
              </a:rPr>
              <a:t>Flags deviations &gt;30% from baseline as significant events</a:t>
            </a:r>
          </a:p>
          <a:p>
            <a:pPr algn="l">
              <a:lnSpc>
                <a:spcPts val="2520"/>
              </a:lnSpc>
            </a:pPr>
            <a:r>
              <a:rPr lang="en-US" sz="2100">
                <a:solidFill>
                  <a:srgbClr val="000000"/>
                </a:solidFill>
                <a:latin typeface="Arial"/>
                <a:ea typeface="Arial"/>
                <a:cs typeface="Arial"/>
                <a:sym typeface="Arial"/>
              </a:rPr>
              <a:t>Classifies anomaly severity (high, medium)</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Agent 2:</a:t>
            </a:r>
            <a:r>
              <a:rPr lang="en-US" sz="2100">
                <a:solidFill>
                  <a:srgbClr val="000000"/>
                </a:solidFill>
                <a:latin typeface="Arial"/>
                <a:ea typeface="Arial"/>
                <a:cs typeface="Arial"/>
                <a:sym typeface="Arial"/>
              </a:rPr>
              <a:t> </a:t>
            </a:r>
            <a:r>
              <a:rPr lang="en-US" sz="2100" b="true">
                <a:solidFill>
                  <a:srgbClr val="000000"/>
                </a:solidFill>
                <a:latin typeface="Arial Bold"/>
                <a:ea typeface="Arial Bold"/>
                <a:cs typeface="Arial Bold"/>
                <a:sym typeface="Arial Bold"/>
              </a:rPr>
              <a:t>Insight &amp; Recommendation Assistant</a:t>
            </a:r>
          </a:p>
          <a:p>
            <a:pPr algn="l">
              <a:lnSpc>
                <a:spcPts val="2520"/>
              </a:lnSpc>
            </a:pPr>
          </a:p>
          <a:p>
            <a:pPr algn="l">
              <a:lnSpc>
                <a:spcPts val="2520"/>
              </a:lnSpc>
            </a:pPr>
            <a:r>
              <a:rPr lang="en-US" sz="2100">
                <a:solidFill>
                  <a:srgbClr val="000000"/>
                </a:solidFill>
                <a:latin typeface="Arial"/>
                <a:ea typeface="Arial"/>
                <a:cs typeface="Arial"/>
                <a:sym typeface="Arial"/>
              </a:rPr>
              <a:t>Powered by IBM Granite LLM via watsonx.ai</a:t>
            </a:r>
          </a:p>
          <a:p>
            <a:pPr algn="l">
              <a:lnSpc>
                <a:spcPts val="2520"/>
              </a:lnSpc>
            </a:pPr>
            <a:r>
              <a:rPr lang="en-US" sz="2100">
                <a:solidFill>
                  <a:srgbClr val="000000"/>
                </a:solidFill>
                <a:latin typeface="Arial"/>
                <a:ea typeface="Arial"/>
                <a:cs typeface="Arial"/>
                <a:sym typeface="Arial"/>
              </a:rPr>
              <a:t>Analyzes detected patterns using RAG (traffic engineering principles, urban mobility research)</a:t>
            </a:r>
          </a:p>
          <a:p>
            <a:pPr algn="l">
              <a:lnSpc>
                <a:spcPts val="2520"/>
              </a:lnSpc>
            </a:pPr>
            <a:r>
              <a:rPr lang="en-US" sz="2100">
                <a:solidFill>
                  <a:srgbClr val="000000"/>
                </a:solidFill>
                <a:latin typeface="Arial"/>
                <a:ea typeface="Arial"/>
                <a:cs typeface="Arial"/>
                <a:sym typeface="Arial"/>
              </a:rPr>
              <a:t>Generates human-readable insights explaining congestion causes</a:t>
            </a:r>
          </a:p>
          <a:p>
            <a:pPr algn="l">
              <a:lnSpc>
                <a:spcPts val="2520"/>
              </a:lnSpc>
            </a:pPr>
            <a:r>
              <a:rPr lang="en-US" sz="2100">
                <a:solidFill>
                  <a:srgbClr val="000000"/>
                </a:solidFill>
                <a:latin typeface="Arial"/>
                <a:ea typeface="Arial"/>
                <a:cs typeface="Arial"/>
                <a:sym typeface="Arial"/>
              </a:rPr>
              <a:t>Provides assistive recommendations for traffic planners (not enforcement)</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User Interface:</a:t>
            </a:r>
          </a:p>
          <a:p>
            <a:pPr algn="l">
              <a:lnSpc>
                <a:spcPts val="2520"/>
              </a:lnSpc>
            </a:pPr>
            <a:r>
              <a:rPr lang="en-US" sz="2100">
                <a:solidFill>
                  <a:srgbClr val="000000"/>
                </a:solidFill>
                <a:latin typeface="Arial"/>
                <a:ea typeface="Arial"/>
                <a:cs typeface="Arial"/>
                <a:sym typeface="Arial"/>
              </a:rPr>
              <a:t>Interactive React dashboard where planners upload traffic data and receive visual analytics with AI-generated insights.</a:t>
            </a:r>
          </a:p>
        </p:txBody>
      </p:sp>
      <p:sp>
        <p:nvSpPr>
          <p:cNvPr name="TextBox 3" id="3"/>
          <p:cNvSpPr txBox="true"/>
          <p:nvPr/>
        </p:nvSpPr>
        <p:spPr>
          <a:xfrm rot="0">
            <a:off x="1431179" y="436188"/>
            <a:ext cx="6625438" cy="623478"/>
          </a:xfrm>
          <a:prstGeom prst="rect">
            <a:avLst/>
          </a:prstGeom>
        </p:spPr>
        <p:txBody>
          <a:bodyPr anchor="t" rtlCol="false" tIns="0" lIns="0" bIns="0" rIns="0">
            <a:spAutoFit/>
          </a:bodyPr>
          <a:lstStyle/>
          <a:p>
            <a:pPr algn="l">
              <a:lnSpc>
                <a:spcPts val="4320"/>
              </a:lnSpc>
            </a:pPr>
            <a:r>
              <a:rPr lang="en-US" sz="3600" b="true">
                <a:solidFill>
                  <a:srgbClr val="000000"/>
                </a:solidFill>
                <a:latin typeface="Arial Bold"/>
                <a:ea typeface="Arial Bold"/>
                <a:cs typeface="Arial Bold"/>
                <a:sym typeface="Arial Bold"/>
              </a:rPr>
              <a:t>Proposed solution </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612802" y="2411473"/>
            <a:ext cx="15222417" cy="3577485"/>
          </a:xfrm>
          <a:prstGeom prst="rect">
            <a:avLst/>
          </a:prstGeom>
        </p:spPr>
        <p:txBody>
          <a:bodyPr anchor="t" rtlCol="false" tIns="0" lIns="0" bIns="0" rIns="0">
            <a:spAutoFit/>
          </a:bodyPr>
          <a:lstStyle/>
          <a:p>
            <a:pPr algn="l">
              <a:lnSpc>
                <a:spcPts val="2520"/>
              </a:lnSpc>
            </a:pPr>
            <a:r>
              <a:rPr lang="en-US" sz="2100" b="true">
                <a:solidFill>
                  <a:srgbClr val="000000"/>
                </a:solidFill>
                <a:latin typeface="Arial Bold"/>
                <a:ea typeface="Arial Bold"/>
                <a:cs typeface="Arial Bold"/>
                <a:sym typeface="Arial Bold"/>
              </a:rPr>
              <a:t>Critical Urban Planning Need:</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Scalability Crisis</a:t>
            </a:r>
            <a:r>
              <a:rPr lang="en-US" sz="2100">
                <a:solidFill>
                  <a:srgbClr val="000000"/>
                </a:solidFill>
                <a:latin typeface="Arial"/>
                <a:ea typeface="Arial"/>
                <a:cs typeface="Arial"/>
                <a:sym typeface="Arial"/>
              </a:rPr>
              <a:t> - Traditional manual analysis cannot keep pace with increasing urban traffic data volumes</a:t>
            </a:r>
          </a:p>
          <a:p>
            <a:pPr algn="l">
              <a:lnSpc>
                <a:spcPts val="2520"/>
              </a:lnSpc>
            </a:pPr>
            <a:r>
              <a:rPr lang="en-US" sz="2100" b="true">
                <a:solidFill>
                  <a:srgbClr val="000000"/>
                </a:solidFill>
                <a:latin typeface="Arial Bold"/>
                <a:ea typeface="Arial Bold"/>
                <a:cs typeface="Arial Bold"/>
                <a:sym typeface="Arial Bold"/>
              </a:rPr>
              <a:t>Data-Driven Decision Making</a:t>
            </a:r>
            <a:r>
              <a:rPr lang="en-US" sz="2100">
                <a:solidFill>
                  <a:srgbClr val="000000"/>
                </a:solidFill>
                <a:latin typeface="Arial"/>
                <a:ea typeface="Arial"/>
                <a:cs typeface="Arial"/>
                <a:sym typeface="Arial"/>
              </a:rPr>
              <a:t> - Cities need evidence-based insights to optimize traffic infrastructure investments</a:t>
            </a:r>
          </a:p>
          <a:p>
            <a:pPr algn="l">
              <a:lnSpc>
                <a:spcPts val="2520"/>
              </a:lnSpc>
            </a:pPr>
            <a:r>
              <a:rPr lang="en-US" sz="2100" b="true">
                <a:solidFill>
                  <a:srgbClr val="000000"/>
                </a:solidFill>
                <a:latin typeface="Arial Bold"/>
                <a:ea typeface="Arial Bold"/>
                <a:cs typeface="Arial Bold"/>
                <a:sym typeface="Arial Bold"/>
              </a:rPr>
              <a:t>Proactive Planning</a:t>
            </a:r>
            <a:r>
              <a:rPr lang="en-US" sz="2100">
                <a:solidFill>
                  <a:srgbClr val="000000"/>
                </a:solidFill>
                <a:latin typeface="Arial"/>
                <a:ea typeface="Arial"/>
                <a:cs typeface="Arial"/>
                <a:sym typeface="Arial"/>
              </a:rPr>
              <a:t> - Shift from reactive incident response to pattern-based congestion prevention</a:t>
            </a:r>
          </a:p>
          <a:p>
            <a:pPr algn="l">
              <a:lnSpc>
                <a:spcPts val="2520"/>
              </a:lnSpc>
            </a:pPr>
            <a:r>
              <a:rPr lang="en-US" sz="2100" b="true">
                <a:solidFill>
                  <a:srgbClr val="000000"/>
                </a:solidFill>
                <a:latin typeface="Arial Bold"/>
                <a:ea typeface="Arial Bold"/>
                <a:cs typeface="Arial Bold"/>
                <a:sym typeface="Arial Bold"/>
              </a:rPr>
              <a:t>Resource Optimization</a:t>
            </a:r>
            <a:r>
              <a:rPr lang="en-US" sz="2100">
                <a:solidFill>
                  <a:srgbClr val="000000"/>
                </a:solidFill>
                <a:latin typeface="Arial"/>
                <a:ea typeface="Arial"/>
                <a:cs typeface="Arial"/>
                <a:sym typeface="Arial"/>
              </a:rPr>
              <a:t> - Help planners focus efforts on high-impact interventions identified by AI</a:t>
            </a:r>
          </a:p>
          <a:p>
            <a:pPr algn="l">
              <a:lnSpc>
                <a:spcPts val="2520"/>
              </a:lnSpc>
            </a:pPr>
            <a:r>
              <a:rPr lang="en-US" sz="2100">
                <a:solidFill>
                  <a:srgbClr val="000000"/>
                </a:solidFill>
                <a:latin typeface="Arial"/>
                <a:ea typeface="Arial"/>
                <a:cs typeface="Arial"/>
                <a:sym typeface="Arial"/>
              </a:rPr>
              <a:t>Citizen Impact - Reduced congestion means less commute time, lower emissions, improved quality of life for urban populations</a:t>
            </a:r>
          </a:p>
          <a:p>
            <a:pPr algn="l">
              <a:lnSpc>
                <a:spcPts val="2520"/>
              </a:lnSpc>
            </a:pPr>
          </a:p>
          <a:p>
            <a:pPr algn="l">
              <a:lnSpc>
                <a:spcPts val="2520"/>
              </a:lnSpc>
            </a:pPr>
            <a:r>
              <a:rPr lang="en-US" sz="2100" b="true">
                <a:solidFill>
                  <a:srgbClr val="000000"/>
                </a:solidFill>
                <a:latin typeface="Arial Bold"/>
                <a:ea typeface="Arial Bold"/>
                <a:cs typeface="Arial Bold"/>
                <a:sym typeface="Arial Bold"/>
              </a:rPr>
              <a:t>Market Gap:</a:t>
            </a:r>
          </a:p>
          <a:p>
            <a:pPr algn="l">
              <a:lnSpc>
                <a:spcPts val="2520"/>
              </a:lnSpc>
            </a:pPr>
            <a:r>
              <a:rPr lang="en-US" sz="2100">
                <a:solidFill>
                  <a:srgbClr val="000000"/>
                </a:solidFill>
                <a:latin typeface="Arial"/>
                <a:ea typeface="Arial"/>
                <a:cs typeface="Arial"/>
                <a:sym typeface="Arial"/>
              </a:rPr>
              <a:t>Current traffic management systems focus on real-time monitoring but lack intelligent pattern analysis capabilities that learn from historical data to provide actionable planning insights.</a:t>
            </a:r>
          </a:p>
        </p:txBody>
      </p:sp>
      <p:sp>
        <p:nvSpPr>
          <p:cNvPr name="TextBox 3" id="3"/>
          <p:cNvSpPr txBox="true"/>
          <p:nvPr/>
        </p:nvSpPr>
        <p:spPr>
          <a:xfrm rot="0">
            <a:off x="1642862" y="804462"/>
            <a:ext cx="8061303" cy="623478"/>
          </a:xfrm>
          <a:prstGeom prst="rect">
            <a:avLst/>
          </a:prstGeom>
        </p:spPr>
        <p:txBody>
          <a:bodyPr anchor="t" rtlCol="false" tIns="0" lIns="0" bIns="0" rIns="0">
            <a:spAutoFit/>
          </a:bodyPr>
          <a:lstStyle/>
          <a:p>
            <a:pPr algn="l">
              <a:lnSpc>
                <a:spcPts val="4320"/>
              </a:lnSpc>
            </a:pPr>
            <a:r>
              <a:rPr lang="en-US" sz="3600" b="true">
                <a:solidFill>
                  <a:srgbClr val="000000"/>
                </a:solidFill>
                <a:latin typeface="Arial Bold"/>
                <a:ea typeface="Arial Bold"/>
                <a:cs typeface="Arial Bold"/>
                <a:sym typeface="Arial Bold"/>
              </a:rPr>
              <a:t>Need of project </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10800000">
            <a:off x="3060002" y="10843384"/>
            <a:ext cx="6299997" cy="375285"/>
          </a:xfrm>
          <a:prstGeom prst="rect">
            <a:avLst/>
          </a:prstGeom>
        </p:spPr>
        <p:txBody>
          <a:bodyPr anchor="t" rtlCol="false" tIns="0" lIns="0" bIns="0" rIns="0">
            <a:spAutoFit/>
          </a:bodyPr>
          <a:lstStyle/>
          <a:p>
            <a:pPr algn="l">
              <a:lnSpc>
                <a:spcPts val="2520"/>
              </a:lnSpc>
            </a:pPr>
            <a:r>
              <a:rPr lang="en-US" sz="2100">
                <a:solidFill>
                  <a:srgbClr val="000000"/>
                </a:solidFill>
                <a:latin typeface="Arial"/>
                <a:ea typeface="Arial"/>
                <a:cs typeface="Arial"/>
                <a:sym typeface="Arial"/>
              </a:rPr>
              <a:t>We are usihjhhhhg Age=ntic </a:t>
            </a:r>
          </a:p>
        </p:txBody>
      </p:sp>
      <p:sp>
        <p:nvSpPr>
          <p:cNvPr name="TextBox 3" id="3"/>
          <p:cNvSpPr txBox="true"/>
          <p:nvPr/>
        </p:nvSpPr>
        <p:spPr>
          <a:xfrm rot="0">
            <a:off x="1642862" y="804462"/>
            <a:ext cx="8061303" cy="623478"/>
          </a:xfrm>
          <a:prstGeom prst="rect">
            <a:avLst/>
          </a:prstGeom>
        </p:spPr>
        <p:txBody>
          <a:bodyPr anchor="t" rtlCol="false" tIns="0" lIns="0" bIns="0" rIns="0">
            <a:spAutoFit/>
          </a:bodyPr>
          <a:lstStyle/>
          <a:p>
            <a:pPr algn="l">
              <a:lnSpc>
                <a:spcPts val="4320"/>
              </a:lnSpc>
            </a:pPr>
            <a:r>
              <a:rPr lang="en-US" sz="3600" b="true">
                <a:solidFill>
                  <a:srgbClr val="000000"/>
                </a:solidFill>
                <a:latin typeface="Arial Bold"/>
                <a:ea typeface="Arial Bold"/>
                <a:cs typeface="Arial Bold"/>
                <a:sym typeface="Arial Bold"/>
              </a:rPr>
              <a:t>End user of project</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
        <p:nvSpPr>
          <p:cNvPr name="TextBox 6" id="6"/>
          <p:cNvSpPr txBox="true"/>
          <p:nvPr/>
        </p:nvSpPr>
        <p:spPr>
          <a:xfrm rot="0">
            <a:off x="846001" y="1655474"/>
            <a:ext cx="15008581" cy="7502204"/>
          </a:xfrm>
          <a:prstGeom prst="rect">
            <a:avLst/>
          </a:prstGeom>
        </p:spPr>
        <p:txBody>
          <a:bodyPr anchor="t" rtlCol="false" tIns="0" lIns="0" bIns="0" rIns="0">
            <a:spAutoFit/>
          </a:bodyPr>
          <a:lstStyle/>
          <a:p>
            <a:pPr algn="l">
              <a:lnSpc>
                <a:spcPts val="2879"/>
              </a:lnSpc>
            </a:pPr>
            <a:r>
              <a:rPr lang="en-US" sz="2400" b="true">
                <a:solidFill>
                  <a:srgbClr val="000000"/>
                </a:solidFill>
                <a:latin typeface="Arial Bold"/>
                <a:ea typeface="Arial Bold"/>
                <a:cs typeface="Arial Bold"/>
                <a:sym typeface="Arial Bold"/>
              </a:rPr>
              <a:t>Municipal Traffic Departments</a:t>
            </a:r>
          </a:p>
          <a:p>
            <a:pPr algn="l">
              <a:lnSpc>
                <a:spcPts val="2879"/>
              </a:lnSpc>
            </a:pPr>
            <a:r>
              <a:rPr lang="en-US" sz="2400">
                <a:solidFill>
                  <a:srgbClr val="000000"/>
                </a:solidFill>
                <a:latin typeface="Arial"/>
                <a:ea typeface="Arial"/>
                <a:cs typeface="Arial"/>
                <a:sym typeface="Arial"/>
              </a:rPr>
              <a:t>Traffic engineers analyzing congestion patterns</a:t>
            </a:r>
          </a:p>
          <a:p>
            <a:pPr algn="l">
              <a:lnSpc>
                <a:spcPts val="2879"/>
              </a:lnSpc>
            </a:pPr>
            <a:r>
              <a:rPr lang="en-US" sz="2400">
                <a:solidFill>
                  <a:srgbClr val="000000"/>
                </a:solidFill>
                <a:latin typeface="Arial"/>
                <a:ea typeface="Arial"/>
                <a:cs typeface="Arial"/>
                <a:sym typeface="Arial"/>
              </a:rPr>
              <a:t>Urban planners designing road infrastructure</a:t>
            </a:r>
          </a:p>
          <a:p>
            <a:pPr algn="l">
              <a:lnSpc>
                <a:spcPts val="2879"/>
              </a:lnSpc>
            </a:pPr>
            <a:r>
              <a:rPr lang="en-US" sz="2400">
                <a:solidFill>
                  <a:srgbClr val="000000"/>
                </a:solidFill>
                <a:latin typeface="Arial"/>
                <a:ea typeface="Arial"/>
                <a:cs typeface="Arial"/>
                <a:sym typeface="Arial"/>
              </a:rPr>
              <a:t>Transportation policy makers</a:t>
            </a:r>
          </a:p>
          <a:p>
            <a:pPr algn="l">
              <a:lnSpc>
                <a:spcPts val="2879"/>
              </a:lnSpc>
            </a:pPr>
          </a:p>
          <a:p>
            <a:pPr algn="l">
              <a:lnSpc>
                <a:spcPts val="2879"/>
              </a:lnSpc>
            </a:pPr>
            <a:r>
              <a:rPr lang="en-US" sz="2400" b="true">
                <a:solidFill>
                  <a:srgbClr val="000000"/>
                </a:solidFill>
                <a:latin typeface="Arial Bold"/>
                <a:ea typeface="Arial Bold"/>
                <a:cs typeface="Arial Bold"/>
                <a:sym typeface="Arial Bold"/>
              </a:rPr>
              <a:t>Smart City Solution Providers</a:t>
            </a:r>
          </a:p>
          <a:p>
            <a:pPr algn="l">
              <a:lnSpc>
                <a:spcPts val="2879"/>
              </a:lnSpc>
            </a:pPr>
            <a:r>
              <a:rPr lang="en-US" sz="2400">
                <a:solidFill>
                  <a:srgbClr val="000000"/>
                </a:solidFill>
                <a:latin typeface="Arial"/>
                <a:ea typeface="Arial"/>
                <a:cs typeface="Arial"/>
                <a:sym typeface="Arial"/>
              </a:rPr>
              <a:t>Companies building integrated urban mobility platforms</a:t>
            </a:r>
          </a:p>
          <a:p>
            <a:pPr algn="l">
              <a:lnSpc>
                <a:spcPts val="2879"/>
              </a:lnSpc>
            </a:pPr>
            <a:r>
              <a:rPr lang="en-US" sz="2400">
                <a:solidFill>
                  <a:srgbClr val="000000"/>
                </a:solidFill>
                <a:latin typeface="Arial"/>
                <a:ea typeface="Arial"/>
                <a:cs typeface="Arial"/>
                <a:sym typeface="Arial"/>
              </a:rPr>
              <a:t>Traffic management system vendors</a:t>
            </a:r>
          </a:p>
          <a:p>
            <a:pPr algn="l">
              <a:lnSpc>
                <a:spcPts val="2879"/>
              </a:lnSpc>
            </a:pPr>
            <a:r>
              <a:rPr lang="en-US" sz="2400">
                <a:solidFill>
                  <a:srgbClr val="000000"/>
                </a:solidFill>
                <a:latin typeface="Arial"/>
                <a:ea typeface="Arial"/>
                <a:cs typeface="Arial"/>
                <a:sym typeface="Arial"/>
              </a:rPr>
              <a:t>Urban analytics consultancies</a:t>
            </a:r>
          </a:p>
          <a:p>
            <a:pPr algn="l">
              <a:lnSpc>
                <a:spcPts val="2879"/>
              </a:lnSpc>
            </a:pPr>
          </a:p>
          <a:p>
            <a:pPr algn="l">
              <a:lnSpc>
                <a:spcPts val="2879"/>
              </a:lnSpc>
            </a:pPr>
            <a:r>
              <a:rPr lang="en-US" sz="2400" b="true">
                <a:solidFill>
                  <a:srgbClr val="000000"/>
                </a:solidFill>
                <a:latin typeface="Arial Bold"/>
                <a:ea typeface="Arial Bold"/>
                <a:cs typeface="Arial Bold"/>
                <a:sym typeface="Arial Bold"/>
              </a:rPr>
              <a:t>Transportation Authorities</a:t>
            </a:r>
          </a:p>
          <a:p>
            <a:pPr algn="l">
              <a:lnSpc>
                <a:spcPts val="2879"/>
              </a:lnSpc>
            </a:pPr>
            <a:r>
              <a:rPr lang="en-US" sz="2400">
                <a:solidFill>
                  <a:srgbClr val="000000"/>
                </a:solidFill>
                <a:latin typeface="Arial"/>
                <a:ea typeface="Arial"/>
                <a:cs typeface="Arial"/>
                <a:sym typeface="Arial"/>
              </a:rPr>
              <a:t>Metro/state highway departments</a:t>
            </a:r>
          </a:p>
          <a:p>
            <a:pPr algn="l">
              <a:lnSpc>
                <a:spcPts val="2879"/>
              </a:lnSpc>
            </a:pPr>
            <a:r>
              <a:rPr lang="en-US" sz="2400">
                <a:solidFill>
                  <a:srgbClr val="000000"/>
                </a:solidFill>
                <a:latin typeface="Arial"/>
                <a:ea typeface="Arial"/>
                <a:cs typeface="Arial"/>
                <a:sym typeface="Arial"/>
              </a:rPr>
              <a:t>Public transit planning agencies</a:t>
            </a:r>
          </a:p>
          <a:p>
            <a:pPr algn="l">
              <a:lnSpc>
                <a:spcPts val="2879"/>
              </a:lnSpc>
            </a:pPr>
            <a:r>
              <a:rPr lang="en-US" sz="2400">
                <a:solidFill>
                  <a:srgbClr val="000000"/>
                </a:solidFill>
                <a:latin typeface="Arial"/>
                <a:ea typeface="Arial"/>
                <a:cs typeface="Arial"/>
                <a:sym typeface="Arial"/>
              </a:rPr>
              <a:t>Traffic operations centers</a:t>
            </a:r>
          </a:p>
          <a:p>
            <a:pPr algn="l">
              <a:lnSpc>
                <a:spcPts val="2879"/>
              </a:lnSpc>
            </a:pPr>
          </a:p>
          <a:p>
            <a:pPr algn="l">
              <a:lnSpc>
                <a:spcPts val="2879"/>
              </a:lnSpc>
            </a:pPr>
            <a:r>
              <a:rPr lang="en-US" sz="2400" b="true">
                <a:solidFill>
                  <a:srgbClr val="000000"/>
                </a:solidFill>
                <a:latin typeface="Arial Bold"/>
                <a:ea typeface="Arial Bold"/>
                <a:cs typeface="Arial Bold"/>
                <a:sym typeface="Arial Bold"/>
              </a:rPr>
              <a:t>Use Cases:</a:t>
            </a:r>
          </a:p>
          <a:p>
            <a:pPr algn="l">
              <a:lnSpc>
                <a:spcPts val="2879"/>
              </a:lnSpc>
            </a:pPr>
            <a:r>
              <a:rPr lang="en-US" sz="2400">
                <a:solidFill>
                  <a:srgbClr val="000000"/>
                </a:solidFill>
                <a:latin typeface="Arial"/>
                <a:ea typeface="Arial"/>
                <a:cs typeface="Arial"/>
                <a:sym typeface="Arial"/>
              </a:rPr>
              <a:t>Weekly traffic pattern analysis for signal timing optimization</a:t>
            </a:r>
          </a:p>
          <a:p>
            <a:pPr algn="l">
              <a:lnSpc>
                <a:spcPts val="2879"/>
              </a:lnSpc>
            </a:pPr>
            <a:r>
              <a:rPr lang="en-US" sz="2400">
                <a:solidFill>
                  <a:srgbClr val="000000"/>
                </a:solidFill>
                <a:latin typeface="Arial"/>
                <a:ea typeface="Arial"/>
                <a:cs typeface="Arial"/>
                <a:sym typeface="Arial"/>
              </a:rPr>
              <a:t>Infrastructure planning (where to build new roads/interchanges)</a:t>
            </a:r>
          </a:p>
          <a:p>
            <a:pPr algn="l">
              <a:lnSpc>
                <a:spcPts val="2879"/>
              </a:lnSpc>
            </a:pPr>
            <a:r>
              <a:rPr lang="en-US" sz="2400">
                <a:solidFill>
                  <a:srgbClr val="000000"/>
                </a:solidFill>
                <a:latin typeface="Arial"/>
                <a:ea typeface="Arial"/>
                <a:cs typeface="Arial"/>
                <a:sym typeface="Arial"/>
              </a:rPr>
              <a:t>Event planning (managing traffic during festivals, sports events)</a:t>
            </a:r>
          </a:p>
          <a:p>
            <a:pPr algn="l">
              <a:lnSpc>
                <a:spcPts val="2879"/>
              </a:lnSpc>
            </a:pPr>
            <a:r>
              <a:rPr lang="en-US" sz="2400">
                <a:solidFill>
                  <a:srgbClr val="000000"/>
                </a:solidFill>
                <a:latin typeface="Arial"/>
                <a:ea typeface="Arial"/>
                <a:cs typeface="Arial"/>
                <a:sym typeface="Arial"/>
              </a:rPr>
              <a:t>Policy impact assessment (evaluating traffic calming measures)</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55862" y="743264"/>
            <a:ext cx="10504437" cy="622754"/>
          </a:xfrm>
          <a:prstGeom prst="rect">
            <a:avLst/>
          </a:prstGeom>
        </p:spPr>
        <p:txBody>
          <a:bodyPr anchor="t" rtlCol="false" tIns="0" lIns="0" bIns="0" rIns="0">
            <a:spAutoFit/>
          </a:bodyPr>
          <a:lstStyle/>
          <a:p>
            <a:pPr algn="l">
              <a:lnSpc>
                <a:spcPts val="4320"/>
              </a:lnSpc>
            </a:pPr>
            <a:r>
              <a:rPr lang="en-US" sz="3600" b="true">
                <a:solidFill>
                  <a:srgbClr val="000000"/>
                </a:solidFill>
                <a:latin typeface="Arial Bold"/>
                <a:ea typeface="Arial Bold"/>
                <a:cs typeface="Arial Bold"/>
                <a:sym typeface="Arial Bold"/>
              </a:rPr>
              <a:t>Technology Used</a:t>
            </a:r>
          </a:p>
        </p:txBody>
      </p:sp>
      <p:sp>
        <p:nvSpPr>
          <p:cNvPr name="TextBox 3" id="3"/>
          <p:cNvSpPr txBox="true"/>
          <p:nvPr/>
        </p:nvSpPr>
        <p:spPr>
          <a:xfrm rot="0">
            <a:off x="1255862" y="1836572"/>
            <a:ext cx="15592863" cy="6054271"/>
          </a:xfrm>
          <a:prstGeom prst="rect">
            <a:avLst/>
          </a:prstGeom>
        </p:spPr>
        <p:txBody>
          <a:bodyPr anchor="t" rtlCol="false" tIns="0" lIns="0" bIns="0" rIns="0">
            <a:spAutoFit/>
          </a:bodyPr>
          <a:lstStyle/>
          <a:p>
            <a:pPr algn="l" marL="488632" indent="-244316" lvl="1">
              <a:lnSpc>
                <a:spcPts val="3240"/>
              </a:lnSpc>
              <a:buFont typeface="Arial"/>
              <a:buChar char="•"/>
            </a:pPr>
            <a:r>
              <a:rPr lang="en-US" sz="2700">
                <a:solidFill>
                  <a:srgbClr val="000000"/>
                </a:solidFill>
                <a:latin typeface="Arial"/>
                <a:ea typeface="Arial"/>
                <a:cs typeface="Arial"/>
                <a:sym typeface="Arial"/>
              </a:rPr>
              <a:t>Langflow platform</a:t>
            </a:r>
          </a:p>
          <a:p>
            <a:pPr algn="l" marL="488632" indent="-244316" lvl="1">
              <a:lnSpc>
                <a:spcPts val="3240"/>
              </a:lnSpc>
            </a:pPr>
          </a:p>
          <a:p>
            <a:pPr algn="l" marL="488632" indent="-244316" lvl="1">
              <a:lnSpc>
                <a:spcPts val="3240"/>
              </a:lnSpc>
              <a:buFont typeface="Arial"/>
              <a:buChar char="•"/>
            </a:pPr>
            <a:r>
              <a:rPr lang="en-US" sz="2700">
                <a:solidFill>
                  <a:srgbClr val="000000"/>
                </a:solidFill>
                <a:latin typeface="Arial"/>
                <a:ea typeface="Arial"/>
                <a:cs typeface="Arial"/>
                <a:sym typeface="Arial"/>
              </a:rPr>
              <a:t>Langflow component name –  Agent , Chat input, Chat output, </a:t>
            </a:r>
          </a:p>
          <a:p>
            <a:pPr algn="l" marL="488632" indent="-244316" lvl="1">
              <a:lnSpc>
                <a:spcPts val="3240"/>
              </a:lnSpc>
            </a:pPr>
          </a:p>
          <a:p>
            <a:pPr algn="l" marL="488632" indent="-244316" lvl="1">
              <a:lnSpc>
                <a:spcPts val="3240"/>
              </a:lnSpc>
              <a:buFont typeface="Arial"/>
              <a:buChar char="•"/>
            </a:pPr>
            <a:r>
              <a:rPr lang="en-US" sz="2700">
                <a:solidFill>
                  <a:srgbClr val="000000"/>
                </a:solidFill>
                <a:latin typeface="Arial"/>
                <a:ea typeface="Arial"/>
                <a:cs typeface="Arial"/>
                <a:sym typeface="Arial"/>
              </a:rPr>
              <a:t>IBM Grainite model : ibm-granite-3-2-8b   </a:t>
            </a:r>
          </a:p>
          <a:p>
            <a:pPr algn="l" marL="488632" indent="-244316" lvl="1">
              <a:lnSpc>
                <a:spcPts val="3240"/>
              </a:lnSpc>
            </a:pPr>
          </a:p>
          <a:p>
            <a:pPr algn="l" marL="488632" indent="-244316" lvl="1">
              <a:lnSpc>
                <a:spcPts val="3240"/>
              </a:lnSpc>
              <a:buFont typeface="Arial"/>
              <a:buChar char="•"/>
            </a:pPr>
            <a:r>
              <a:rPr lang="en-US" sz="2700">
                <a:solidFill>
                  <a:srgbClr val="000000"/>
                </a:solidFill>
                <a:latin typeface="Arial"/>
                <a:ea typeface="Arial"/>
                <a:cs typeface="Arial"/>
                <a:sym typeface="Arial"/>
              </a:rPr>
              <a:t>IBM Cloud</a:t>
            </a:r>
          </a:p>
          <a:p>
            <a:pPr algn="l" marL="488632" indent="-244316" lvl="1">
              <a:lnSpc>
                <a:spcPts val="3240"/>
              </a:lnSpc>
            </a:pPr>
          </a:p>
          <a:p>
            <a:pPr algn="l" marL="488632" indent="-244316" lvl="1">
              <a:lnSpc>
                <a:spcPts val="3240"/>
              </a:lnSpc>
              <a:buFont typeface="Arial"/>
              <a:buChar char="•"/>
            </a:pPr>
            <a:r>
              <a:rPr lang="en-US" sz="2700">
                <a:solidFill>
                  <a:srgbClr val="000000"/>
                </a:solidFill>
                <a:latin typeface="Arial"/>
                <a:ea typeface="Arial"/>
                <a:cs typeface="Arial"/>
                <a:sym typeface="Arial"/>
              </a:rPr>
              <a:t>IBM Watsonx.ai</a:t>
            </a:r>
          </a:p>
          <a:p>
            <a:pPr algn="l" marL="488632" indent="-244316" lvl="1">
              <a:lnSpc>
                <a:spcPts val="3240"/>
              </a:lnSpc>
            </a:pPr>
          </a:p>
          <a:p>
            <a:pPr algn="l" marL="488632" indent="-244316" lvl="1">
              <a:lnSpc>
                <a:spcPts val="3240"/>
              </a:lnSpc>
              <a:buFont typeface="Arial"/>
              <a:buChar char="•"/>
            </a:pPr>
            <a:r>
              <a:rPr lang="en-US" sz="2700">
                <a:solidFill>
                  <a:srgbClr val="000000"/>
                </a:solidFill>
                <a:latin typeface="Arial"/>
                <a:ea typeface="Arial"/>
                <a:cs typeface="Arial"/>
                <a:sym typeface="Arial"/>
              </a:rPr>
              <a:t>Watsonx</a:t>
            </a:r>
          </a:p>
          <a:p>
            <a:pPr algn="l" marL="488632" indent="-244316" lvl="1">
              <a:lnSpc>
                <a:spcPts val="3240"/>
              </a:lnSpc>
            </a:pPr>
          </a:p>
          <a:p>
            <a:pPr algn="l" marL="488632" indent="-244316" lvl="1">
              <a:lnSpc>
                <a:spcPts val="3240"/>
              </a:lnSpc>
            </a:pPr>
          </a:p>
          <a:p>
            <a:pPr algn="l" marL="488632" indent="-244316" lvl="1">
              <a:lnSpc>
                <a:spcPts val="3240"/>
              </a:lnSpc>
            </a:pPr>
          </a:p>
          <a:p>
            <a:pPr algn="l" marL="488632" indent="-244316" lvl="1">
              <a:lnSpc>
                <a:spcPts val="3240"/>
              </a:lnSpc>
            </a:pP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827905" y="341862"/>
            <a:ext cx="9665999" cy="1427178"/>
          </a:xfrm>
          <a:prstGeom prst="rect">
            <a:avLst/>
          </a:prstGeom>
        </p:spPr>
        <p:txBody>
          <a:bodyPr anchor="t" rtlCol="false" tIns="0" lIns="0" bIns="0" rIns="0">
            <a:spAutoFit/>
          </a:bodyPr>
          <a:lstStyle/>
          <a:p>
            <a:pPr algn="l">
              <a:lnSpc>
                <a:spcPts val="9891"/>
              </a:lnSpc>
            </a:pPr>
            <a:r>
              <a:rPr lang="en-US" sz="5250" b="true">
                <a:solidFill>
                  <a:srgbClr val="051D3A"/>
                </a:solidFill>
                <a:latin typeface="Times New Roman Bold"/>
                <a:ea typeface="Times New Roman Bold"/>
                <a:cs typeface="Times New Roman Bold"/>
                <a:sym typeface="Times New Roman Bold"/>
              </a:rPr>
              <a:t>Novelty and Uniqueness</a:t>
            </a:r>
          </a:p>
        </p:txBody>
      </p:sp>
      <p:sp>
        <p:nvSpPr>
          <p:cNvPr name="TextBox 3" id="3"/>
          <p:cNvSpPr txBox="true"/>
          <p:nvPr/>
        </p:nvSpPr>
        <p:spPr>
          <a:xfrm rot="0">
            <a:off x="675542" y="2165909"/>
            <a:ext cx="16791842" cy="7199309"/>
          </a:xfrm>
          <a:prstGeom prst="rect">
            <a:avLst/>
          </a:prstGeom>
        </p:spPr>
        <p:txBody>
          <a:bodyPr anchor="t" rtlCol="false" tIns="0" lIns="0" bIns="0" rIns="0">
            <a:spAutoFit/>
          </a:bodyPr>
          <a:lstStyle/>
          <a:p>
            <a:pPr algn="l">
              <a:lnSpc>
                <a:spcPts val="5394"/>
              </a:lnSpc>
            </a:pPr>
            <a:r>
              <a:rPr lang="en-US" sz="2775" b="true">
                <a:solidFill>
                  <a:srgbClr val="000000"/>
                </a:solidFill>
                <a:latin typeface="Times New Roman Bold"/>
                <a:ea typeface="Times New Roman Bold"/>
                <a:cs typeface="Times New Roman Bold"/>
                <a:sym typeface="Times New Roman Bold"/>
              </a:rPr>
              <a:t>First assistive-only traffic AI</a:t>
            </a:r>
            <a:r>
              <a:rPr lang="en-US" sz="2775">
                <a:solidFill>
                  <a:srgbClr val="000000"/>
                </a:solidFill>
                <a:latin typeface="Times New Roman"/>
                <a:ea typeface="Times New Roman"/>
                <a:cs typeface="Times New Roman"/>
                <a:sym typeface="Times New Roman"/>
              </a:rPr>
              <a:t> - Provides recommendations without enforcement, respecting human decision-making authority in urban planning</a:t>
            </a:r>
          </a:p>
          <a:p>
            <a:pPr algn="l">
              <a:lnSpc>
                <a:spcPts val="5394"/>
              </a:lnSpc>
            </a:pPr>
            <a:r>
              <a:rPr lang="en-US" sz="2775" b="true">
                <a:solidFill>
                  <a:srgbClr val="000000"/>
                </a:solidFill>
                <a:latin typeface="Times New Roman Bold"/>
                <a:ea typeface="Times New Roman Bold"/>
                <a:cs typeface="Times New Roman Bold"/>
                <a:sym typeface="Times New Roman Bold"/>
              </a:rPr>
              <a:t>Multi-agent architecture</a:t>
            </a:r>
            <a:r>
              <a:rPr lang="en-US" sz="2775">
                <a:solidFill>
                  <a:srgbClr val="000000"/>
                </a:solidFill>
                <a:latin typeface="Times New Roman"/>
                <a:ea typeface="Times New Roman"/>
                <a:cs typeface="Times New Roman"/>
                <a:sym typeface="Times New Roman"/>
              </a:rPr>
              <a:t> - Unlike monolithic traffic systems, our three-agent design separates data aggregation, pattern detection, and insight generation for modularity and scalability</a:t>
            </a:r>
          </a:p>
          <a:p>
            <a:pPr algn="l">
              <a:lnSpc>
                <a:spcPts val="5394"/>
              </a:lnSpc>
            </a:pPr>
            <a:r>
              <a:rPr lang="en-US" sz="2775" b="true">
                <a:solidFill>
                  <a:srgbClr val="000000"/>
                </a:solidFill>
                <a:latin typeface="Times New Roman Bold"/>
                <a:ea typeface="Times New Roman Bold"/>
                <a:cs typeface="Times New Roman Bold"/>
                <a:sym typeface="Times New Roman Bold"/>
              </a:rPr>
              <a:t>Baseline-driven anomaly detection </a:t>
            </a:r>
            <a:r>
              <a:rPr lang="en-US" sz="2775">
                <a:solidFill>
                  <a:srgbClr val="000000"/>
                </a:solidFill>
                <a:latin typeface="Times New Roman"/>
                <a:ea typeface="Times New Roman"/>
                <a:cs typeface="Times New Roman"/>
                <a:sym typeface="Times New Roman"/>
              </a:rPr>
              <a:t>- Compares real-time traffic against location-specific and time-specific baselines rather than generic thresholds</a:t>
            </a:r>
          </a:p>
          <a:p>
            <a:pPr algn="l">
              <a:lnSpc>
                <a:spcPts val="5394"/>
              </a:lnSpc>
            </a:pPr>
            <a:r>
              <a:rPr lang="en-US" sz="2775" b="true">
                <a:solidFill>
                  <a:srgbClr val="000000"/>
                </a:solidFill>
                <a:latin typeface="Times New Roman Bold"/>
                <a:ea typeface="Times New Roman Bold"/>
                <a:cs typeface="Times New Roman Bold"/>
                <a:sym typeface="Times New Roman Bold"/>
              </a:rPr>
              <a:t>Granite-powered contextual insights </a:t>
            </a:r>
            <a:r>
              <a:rPr lang="en-US" sz="2775">
                <a:solidFill>
                  <a:srgbClr val="000000"/>
                </a:solidFill>
                <a:latin typeface="Times New Roman"/>
                <a:ea typeface="Times New Roman"/>
                <a:cs typeface="Times New Roman"/>
                <a:sym typeface="Times New Roman"/>
              </a:rPr>
              <a:t>- RAG integration ensures recommendations are grounded in traffic engineering best practices and urban mobility research</a:t>
            </a:r>
          </a:p>
          <a:p>
            <a:pPr algn="l">
              <a:lnSpc>
                <a:spcPts val="5394"/>
              </a:lnSpc>
            </a:pPr>
            <a:r>
              <a:rPr lang="en-US" sz="2775" b="true">
                <a:solidFill>
                  <a:srgbClr val="000000"/>
                </a:solidFill>
                <a:latin typeface="Times New Roman Bold"/>
                <a:ea typeface="Times New Roman Bold"/>
                <a:cs typeface="Times New Roman Bold"/>
                <a:sym typeface="Times New Roman Bold"/>
              </a:rPr>
              <a:t>Hackathon-to-production ready </a:t>
            </a:r>
            <a:r>
              <a:rPr lang="en-US" sz="2775">
                <a:solidFill>
                  <a:srgbClr val="000000"/>
                </a:solidFill>
                <a:latin typeface="Times New Roman"/>
                <a:ea typeface="Times New Roman"/>
                <a:cs typeface="Times New Roman"/>
                <a:sym typeface="Times New Roman"/>
              </a:rPr>
              <a:t>- Built with enterprise IBM Cloud stack, deployable immediately for pilot city programs</a:t>
            </a:r>
          </a:p>
        </p:txBody>
      </p:sp>
      <p:grpSp>
        <p:nvGrpSpPr>
          <p:cNvPr name="Group 4" id="4"/>
          <p:cNvGrpSpPr/>
          <p:nvPr/>
        </p:nvGrpSpPr>
        <p:grpSpPr>
          <a:xfrm rot="0">
            <a:off x="503815" y="9473222"/>
            <a:ext cx="17279998" cy="464401"/>
            <a:chOff x="0" y="0"/>
            <a:chExt cx="23039997" cy="619201"/>
          </a:xfrm>
        </p:grpSpPr>
        <p:sp>
          <p:nvSpPr>
            <p:cNvPr name="Freeform 5" id="5"/>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3815" y="9473222"/>
            <a:ext cx="17279998" cy="464401"/>
            <a:chOff x="0" y="0"/>
            <a:chExt cx="23039997" cy="619201"/>
          </a:xfrm>
        </p:grpSpPr>
        <p:sp>
          <p:nvSpPr>
            <p:cNvPr name="Freeform 3" id="3"/>
            <p:cNvSpPr/>
            <p:nvPr/>
          </p:nvSpPr>
          <p:spPr>
            <a:xfrm flipH="false" flipV="false" rot="0">
              <a:off x="0" y="0"/>
              <a:ext cx="23039960" cy="619252"/>
            </a:xfrm>
            <a:custGeom>
              <a:avLst/>
              <a:gdLst/>
              <a:ahLst/>
              <a:cxnLst/>
              <a:rect r="r" b="b" t="t" l="l"/>
              <a:pathLst>
                <a:path h="619252" w="23039960">
                  <a:moveTo>
                    <a:pt x="0" y="0"/>
                  </a:moveTo>
                  <a:lnTo>
                    <a:pt x="23039960" y="0"/>
                  </a:lnTo>
                  <a:lnTo>
                    <a:pt x="23039960" y="619252"/>
                  </a:lnTo>
                  <a:lnTo>
                    <a:pt x="0" y="619252"/>
                  </a:lnTo>
                  <a:lnTo>
                    <a:pt x="0" y="0"/>
                  </a:lnTo>
                  <a:close/>
                </a:path>
              </a:pathLst>
            </a:custGeom>
            <a:blipFill>
              <a:blip r:embed="rId2"/>
              <a:stretch>
                <a:fillRect l="-726" t="0" r="-726" b="8"/>
              </a:stretch>
            </a:blipFill>
          </p:spPr>
        </p:sp>
      </p:grpSp>
      <p:sp>
        <p:nvSpPr>
          <p:cNvPr name="Freeform 4" id="4"/>
          <p:cNvSpPr/>
          <p:nvPr/>
        </p:nvSpPr>
        <p:spPr>
          <a:xfrm flipH="false" flipV="false" rot="0">
            <a:off x="1396720" y="1715920"/>
            <a:ext cx="15862580" cy="6536705"/>
          </a:xfrm>
          <a:custGeom>
            <a:avLst/>
            <a:gdLst/>
            <a:ahLst/>
            <a:cxnLst/>
            <a:rect r="r" b="b" t="t" l="l"/>
            <a:pathLst>
              <a:path h="6536705" w="15862580">
                <a:moveTo>
                  <a:pt x="0" y="0"/>
                </a:moveTo>
                <a:lnTo>
                  <a:pt x="15862580" y="0"/>
                </a:lnTo>
                <a:lnTo>
                  <a:pt x="15862580" y="6536705"/>
                </a:lnTo>
                <a:lnTo>
                  <a:pt x="0" y="6536705"/>
                </a:lnTo>
                <a:lnTo>
                  <a:pt x="0" y="0"/>
                </a:lnTo>
                <a:close/>
              </a:path>
            </a:pathLst>
          </a:custGeom>
          <a:blipFill>
            <a:blip r:embed="rId3"/>
            <a:stretch>
              <a:fillRect l="0" t="0" r="0" b="0"/>
            </a:stretch>
          </a:blipFill>
        </p:spPr>
      </p:sp>
      <p:sp>
        <p:nvSpPr>
          <p:cNvPr name="TextBox 5" id="5"/>
          <p:cNvSpPr txBox="true"/>
          <p:nvPr/>
        </p:nvSpPr>
        <p:spPr>
          <a:xfrm rot="0">
            <a:off x="2459110" y="702674"/>
            <a:ext cx="12128583" cy="590550"/>
          </a:xfrm>
          <a:prstGeom prst="rect">
            <a:avLst/>
          </a:prstGeom>
        </p:spPr>
        <p:txBody>
          <a:bodyPr anchor="t" rtlCol="false" tIns="0" lIns="0" bIns="0" rIns="0">
            <a:spAutoFit/>
          </a:bodyPr>
          <a:lstStyle/>
          <a:p>
            <a:pPr algn="ctr">
              <a:lnSpc>
                <a:spcPts val="4439"/>
              </a:lnSpc>
            </a:pPr>
            <a:r>
              <a:rPr lang="en-US" sz="3699" b="true">
                <a:solidFill>
                  <a:srgbClr val="000000"/>
                </a:solidFill>
                <a:latin typeface="Arial Bold"/>
                <a:ea typeface="Arial Bold"/>
                <a:cs typeface="Arial Bold"/>
                <a:sym typeface="Arial Bold"/>
              </a:rPr>
              <a:t>Technical flow diagram - Architecture blueprint</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DAG_yzYhDZg</dc:identifier>
  <dcterms:modified xsi:type="dcterms:W3CDTF">2011-08-01T06:04:30Z</dcterms:modified>
  <cp:revision>1</cp:revision>
  <dc:title>Traffic-Pattern-Analysis</dc:title>
</cp:coreProperties>
</file>

<file path=docProps/thumbnail.jpeg>
</file>